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0" r:id="rId4"/>
    <p:sldId id="264" r:id="rId5"/>
    <p:sldId id="262" r:id="rId6"/>
    <p:sldId id="265" r:id="rId7"/>
    <p:sldId id="263" r:id="rId8"/>
    <p:sldId id="266" r:id="rId9"/>
    <p:sldId id="257" r:id="rId10"/>
    <p:sldId id="259" r:id="rId11"/>
    <p:sldId id="271" r:id="rId12"/>
    <p:sldId id="267" r:id="rId13"/>
    <p:sldId id="268" r:id="rId14"/>
    <p:sldId id="269" r:id="rId15"/>
    <p:sldId id="270" r:id="rId16"/>
    <p:sldId id="272" r:id="rId17"/>
    <p:sldId id="274" r:id="rId18"/>
    <p:sldId id="273" r:id="rId19"/>
    <p:sldId id="278" r:id="rId20"/>
    <p:sldId id="275" r:id="rId21"/>
    <p:sldId id="276" r:id="rId22"/>
    <p:sldId id="277"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11/30/2016</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11/30/2016</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11/30/2016</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11/30/2016</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11/30/2016</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Affirmative Action S.A.D.</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Macdonald</a:t>
            </a:r>
          </a:p>
          <a:p>
            <a:r>
              <a:rPr lang="en-US" dirty="0" err="1" smtClean="0"/>
              <a:t>Poli</a:t>
            </a:r>
            <a:r>
              <a:rPr lang="en-US" dirty="0" smtClean="0"/>
              <a:t> </a:t>
            </a:r>
            <a:r>
              <a:rPr lang="en-US" dirty="0" err="1" smtClean="0"/>
              <a:t>Sci</a:t>
            </a:r>
            <a:r>
              <a:rPr lang="en-US" dirty="0" smtClean="0"/>
              <a:t> 101</a:t>
            </a:r>
            <a:endParaRPr lang="en-US" dirty="0"/>
          </a:p>
        </p:txBody>
      </p:sp>
    </p:spTree>
    <p:extLst>
      <p:ext uri="{BB962C8B-B14F-4D97-AF65-F5344CB8AC3E}">
        <p14:creationId xmlns:p14="http://schemas.microsoft.com/office/powerpoint/2010/main" val="5649544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at the class list,</a:t>
            </a:r>
            <a:endParaRPr lang="en-US" dirty="0"/>
          </a:p>
        </p:txBody>
      </p:sp>
      <p:sp>
        <p:nvSpPr>
          <p:cNvPr id="3" name="Content Placeholder 2"/>
          <p:cNvSpPr>
            <a:spLocks noGrp="1"/>
          </p:cNvSpPr>
          <p:nvPr>
            <p:ph idx="1"/>
          </p:nvPr>
        </p:nvSpPr>
        <p:spPr/>
        <p:txBody>
          <a:bodyPr>
            <a:normAutofit/>
          </a:bodyPr>
          <a:lstStyle/>
          <a:p>
            <a:pPr>
              <a:buFontTx/>
              <a:buChar char="-"/>
            </a:pPr>
            <a:r>
              <a:rPr lang="en-US" sz="3600" dirty="0" smtClean="0"/>
              <a:t>What would this incoming freshman class look like? (racially, ethnically, socio-economically)  Why?</a:t>
            </a:r>
          </a:p>
          <a:p>
            <a:pPr>
              <a:buFontTx/>
              <a:buChar char="-"/>
            </a:pPr>
            <a:r>
              <a:rPr lang="en-US" sz="3600" dirty="0" smtClean="0"/>
              <a:t>Would this class be diverse or homogeneous?</a:t>
            </a:r>
          </a:p>
          <a:p>
            <a:pPr>
              <a:buFontTx/>
              <a:buChar char="-"/>
            </a:pPr>
            <a:r>
              <a:rPr lang="en-US" sz="3600" dirty="0" smtClean="0"/>
              <a:t>What </a:t>
            </a:r>
            <a:r>
              <a:rPr lang="en-US" sz="3600" b="1" u="sng" dirty="0" smtClean="0"/>
              <a:t>SHOULD</a:t>
            </a:r>
            <a:r>
              <a:rPr lang="en-US" sz="3600" dirty="0" smtClean="0"/>
              <a:t> a freshman class look like?  Why?</a:t>
            </a:r>
            <a:endParaRPr lang="en-US" sz="3600" dirty="0"/>
          </a:p>
        </p:txBody>
      </p:sp>
    </p:spTree>
    <p:extLst>
      <p:ext uri="{BB962C8B-B14F-4D97-AF65-F5344CB8AC3E}">
        <p14:creationId xmlns:p14="http://schemas.microsoft.com/office/powerpoint/2010/main" val="35664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 STAND ACTIVITY</a:t>
            </a:r>
            <a:endParaRPr lang="en-US" dirty="0"/>
          </a:p>
        </p:txBody>
      </p:sp>
      <p:sp>
        <p:nvSpPr>
          <p:cNvPr id="3" name="Content Placeholder 2"/>
          <p:cNvSpPr>
            <a:spLocks noGrp="1"/>
          </p:cNvSpPr>
          <p:nvPr>
            <p:ph idx="1"/>
          </p:nvPr>
        </p:nvSpPr>
        <p:spPr/>
        <p:txBody>
          <a:bodyPr>
            <a:normAutofit/>
          </a:bodyPr>
          <a:lstStyle/>
          <a:p>
            <a:r>
              <a:rPr lang="en-US" sz="3200" dirty="0" smtClean="0"/>
              <a:t>Do you believe race should be a factor in admissions process of universities?</a:t>
            </a:r>
          </a:p>
          <a:p>
            <a:r>
              <a:rPr lang="en-US" sz="3200" dirty="0" smtClean="0"/>
              <a:t>Write an answer and a justification for your answer.</a:t>
            </a:r>
          </a:p>
          <a:p>
            <a:r>
              <a:rPr lang="en-US" sz="3200" dirty="0" smtClean="0"/>
              <a:t>Move to the YES side of the room or the NO side of the room.</a:t>
            </a:r>
          </a:p>
          <a:p>
            <a:r>
              <a:rPr lang="en-US" sz="3200" dirty="0" smtClean="0"/>
              <a:t>As a group, share your justification and choose one representative to present to the class.</a:t>
            </a:r>
            <a:endParaRPr lang="en-US" sz="3200" dirty="0"/>
          </a:p>
        </p:txBody>
      </p:sp>
    </p:spTree>
    <p:extLst>
      <p:ext uri="{BB962C8B-B14F-4D97-AF65-F5344CB8AC3E}">
        <p14:creationId xmlns:p14="http://schemas.microsoft.com/office/powerpoint/2010/main" val="49051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81192" y="2180496"/>
            <a:ext cx="11029615" cy="4461844"/>
          </a:xfrm>
        </p:spPr>
        <p:txBody>
          <a:bodyPr>
            <a:normAutofit fontScale="85000" lnSpcReduction="20000"/>
          </a:bodyPr>
          <a:lstStyle/>
          <a:p>
            <a:pPr>
              <a:buFontTx/>
              <a:buChar char="-"/>
            </a:pPr>
            <a:r>
              <a:rPr lang="en-US" sz="3600" dirty="0" smtClean="0"/>
              <a:t>Fall 2012 SC heard arguments from attorneys representing Abigail Fisher who was denied entrance to University of Texas in 2008</a:t>
            </a:r>
          </a:p>
          <a:p>
            <a:pPr>
              <a:buFontTx/>
              <a:buChar char="-"/>
            </a:pPr>
            <a:r>
              <a:rPr lang="en-US" sz="3600" dirty="0" smtClean="0"/>
              <a:t>Ms. Fisher, a Caucasian women, claimed the university violated the equal protection clause of 17</a:t>
            </a:r>
            <a:r>
              <a:rPr lang="en-US" sz="3600" baseline="30000" dirty="0" smtClean="0"/>
              <a:t>th</a:t>
            </a:r>
            <a:r>
              <a:rPr lang="en-US" sz="3600" dirty="0" smtClean="0"/>
              <a:t> Amendment when it used race as a factor during admissions selection</a:t>
            </a:r>
          </a:p>
          <a:p>
            <a:pPr>
              <a:buFontTx/>
              <a:buChar char="-"/>
            </a:pPr>
            <a:r>
              <a:rPr lang="en-US" sz="3600" dirty="0" smtClean="0"/>
              <a:t>Previous affirmative action cases involving admissions to publicly funded universities (UCLA and </a:t>
            </a:r>
            <a:r>
              <a:rPr lang="en-US" sz="3600" dirty="0" err="1" smtClean="0"/>
              <a:t>UofM</a:t>
            </a:r>
            <a:r>
              <a:rPr lang="en-US" sz="3600" dirty="0" smtClean="0"/>
              <a:t>) set precedent that race could be used as factor in admissions</a:t>
            </a:r>
          </a:p>
          <a:p>
            <a:pPr>
              <a:buFontTx/>
              <a:buChar char="-"/>
            </a:pPr>
            <a:r>
              <a:rPr lang="en-US" sz="3600" dirty="0" smtClean="0"/>
              <a:t>Ms. Fisher contends that UTs, policy of using race doesn’t meet standards of other universities</a:t>
            </a:r>
            <a:endParaRPr lang="en-US" sz="3600" dirty="0"/>
          </a:p>
        </p:txBody>
      </p:sp>
    </p:spTree>
    <p:extLst>
      <p:ext uri="{BB962C8B-B14F-4D97-AF65-F5344CB8AC3E}">
        <p14:creationId xmlns:p14="http://schemas.microsoft.com/office/powerpoint/2010/main" val="179308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81192" y="2180496"/>
            <a:ext cx="11029615" cy="4461844"/>
          </a:xfrm>
        </p:spPr>
        <p:txBody>
          <a:bodyPr>
            <a:normAutofit/>
          </a:bodyPr>
          <a:lstStyle/>
          <a:p>
            <a:pPr>
              <a:buFontTx/>
              <a:buChar char="-"/>
            </a:pPr>
            <a:r>
              <a:rPr lang="en-US" sz="3600" dirty="0" smtClean="0"/>
              <a:t>Universities nationwide used race during admissions b/c claim they have a compelling interest to create a “critical mass” of diverse students</a:t>
            </a:r>
          </a:p>
          <a:p>
            <a:pPr>
              <a:buFontTx/>
              <a:buChar char="-"/>
            </a:pPr>
            <a:r>
              <a:rPr lang="en-US" sz="3600" dirty="0" smtClean="0"/>
              <a:t>About ½ of students at Univ. of TX are Caucasian (49.9%) and the other are minority and int’l students</a:t>
            </a:r>
          </a:p>
          <a:p>
            <a:pPr>
              <a:buFontTx/>
              <a:buChar char="-"/>
            </a:pPr>
            <a:r>
              <a:rPr lang="en-US" sz="3600" dirty="0" smtClean="0"/>
              <a:t>UT practices Top Ten Percent policy where any student ten top 10% of class is automatically accepted</a:t>
            </a:r>
            <a:endParaRPr lang="en-US" sz="3600" dirty="0"/>
          </a:p>
        </p:txBody>
      </p:sp>
    </p:spTree>
    <p:extLst>
      <p:ext uri="{BB962C8B-B14F-4D97-AF65-F5344CB8AC3E}">
        <p14:creationId xmlns:p14="http://schemas.microsoft.com/office/powerpoint/2010/main" val="1339359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81192" y="2180496"/>
            <a:ext cx="11029615" cy="4461844"/>
          </a:xfrm>
        </p:spPr>
        <p:txBody>
          <a:bodyPr>
            <a:normAutofit/>
          </a:bodyPr>
          <a:lstStyle/>
          <a:p>
            <a:pPr>
              <a:buFontTx/>
              <a:buChar char="-"/>
            </a:pPr>
            <a:r>
              <a:rPr lang="en-US" sz="3600" dirty="0" smtClean="0"/>
              <a:t>Given the rational segregation of school districts in TX, TPP diversifies overall student body</a:t>
            </a:r>
          </a:p>
          <a:p>
            <a:pPr>
              <a:buFontTx/>
              <a:buChar char="-"/>
            </a:pPr>
            <a:r>
              <a:rPr lang="en-US" sz="3600" dirty="0" smtClean="0"/>
              <a:t>Remaining 20% are admitted based on test scores, grades and a Personal Achievement Index (PAI) which includes written essays, leadership experience &amp; race</a:t>
            </a:r>
          </a:p>
          <a:p>
            <a:pPr>
              <a:buFontTx/>
              <a:buChar char="-"/>
            </a:pPr>
            <a:r>
              <a:rPr lang="en-US" sz="3600" dirty="0" smtClean="0"/>
              <a:t>Ms. Fisher was in top 12% and believes she didn’t get accepted due to race component of PAI</a:t>
            </a:r>
            <a:endParaRPr lang="en-US" sz="3600" dirty="0"/>
          </a:p>
        </p:txBody>
      </p:sp>
    </p:spTree>
    <p:extLst>
      <p:ext uri="{BB962C8B-B14F-4D97-AF65-F5344CB8AC3E}">
        <p14:creationId xmlns:p14="http://schemas.microsoft.com/office/powerpoint/2010/main" val="383470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81192" y="2180496"/>
            <a:ext cx="11029615" cy="4461844"/>
          </a:xfrm>
        </p:spPr>
        <p:txBody>
          <a:bodyPr>
            <a:normAutofit/>
          </a:bodyPr>
          <a:lstStyle/>
          <a:p>
            <a:pPr>
              <a:buFontTx/>
              <a:buChar char="-"/>
            </a:pPr>
            <a:r>
              <a:rPr lang="en-US" sz="3600" dirty="0" smtClean="0"/>
              <a:t>Question for the SC is to what extent race may be a factor in admissions process?</a:t>
            </a:r>
            <a:endParaRPr lang="en-US" sz="3600" dirty="0"/>
          </a:p>
        </p:txBody>
      </p:sp>
    </p:spTree>
    <p:extLst>
      <p:ext uri="{BB962C8B-B14F-4D97-AF65-F5344CB8AC3E}">
        <p14:creationId xmlns:p14="http://schemas.microsoft.com/office/powerpoint/2010/main" val="38836719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81192" y="2180496"/>
            <a:ext cx="11029615" cy="4461844"/>
          </a:xfrm>
        </p:spPr>
        <p:txBody>
          <a:bodyPr>
            <a:normAutofit/>
          </a:bodyPr>
          <a:lstStyle/>
          <a:p>
            <a:pPr>
              <a:buFontTx/>
              <a:buChar char="-"/>
            </a:pPr>
            <a:r>
              <a:rPr lang="en-US" sz="4400" dirty="0" smtClean="0"/>
              <a:t>Jigsaw vocabulary preview – Use GOOGLE; you will get more complete answers.</a:t>
            </a:r>
          </a:p>
          <a:p>
            <a:pPr>
              <a:buFontTx/>
              <a:buChar char="-"/>
            </a:pPr>
            <a:r>
              <a:rPr lang="en-US" sz="4400" dirty="0" smtClean="0"/>
              <a:t>Divide up words equally among group members.  Research your words, then share with group.</a:t>
            </a:r>
            <a:endParaRPr lang="en-US" sz="4400" dirty="0"/>
          </a:p>
        </p:txBody>
      </p:sp>
    </p:spTree>
    <p:extLst>
      <p:ext uri="{BB962C8B-B14F-4D97-AF65-F5344CB8AC3E}">
        <p14:creationId xmlns:p14="http://schemas.microsoft.com/office/powerpoint/2010/main" val="36019426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SIDES</a:t>
            </a:r>
            <a:endParaRPr lang="en-US" dirty="0"/>
          </a:p>
        </p:txBody>
      </p:sp>
      <p:sp>
        <p:nvSpPr>
          <p:cNvPr id="3" name="Content Placeholder 2"/>
          <p:cNvSpPr>
            <a:spLocks noGrp="1"/>
          </p:cNvSpPr>
          <p:nvPr>
            <p:ph idx="1"/>
          </p:nvPr>
        </p:nvSpPr>
        <p:spPr>
          <a:xfrm>
            <a:off x="581192" y="2180496"/>
            <a:ext cx="11029615" cy="4461844"/>
          </a:xfrm>
        </p:spPr>
        <p:txBody>
          <a:bodyPr>
            <a:normAutofit/>
          </a:bodyPr>
          <a:lstStyle/>
          <a:p>
            <a:pPr marL="742950" indent="-742950">
              <a:buAutoNum type="arabicPeriod"/>
            </a:pPr>
            <a:r>
              <a:rPr lang="en-US" sz="3600" dirty="0" smtClean="0"/>
              <a:t>Partner “As” will argue race SHOULD be a factor in admissions process</a:t>
            </a:r>
          </a:p>
          <a:p>
            <a:pPr marL="742950" indent="-742950">
              <a:buAutoNum type="arabicPeriod"/>
            </a:pPr>
            <a:r>
              <a:rPr lang="en-US" sz="3600" dirty="0" err="1" smtClean="0"/>
              <a:t>Parter</a:t>
            </a:r>
            <a:r>
              <a:rPr lang="en-US" sz="3600" dirty="0" smtClean="0"/>
              <a:t> “</a:t>
            </a:r>
            <a:r>
              <a:rPr lang="en-US" sz="3600" dirty="0" err="1" smtClean="0"/>
              <a:t>Bs</a:t>
            </a:r>
            <a:r>
              <a:rPr lang="en-US" sz="3600" dirty="0" smtClean="0"/>
              <a:t>” will argue race SHOULD NOT be a factor in admissions process</a:t>
            </a:r>
          </a:p>
        </p:txBody>
      </p:sp>
    </p:spTree>
    <p:extLst>
      <p:ext uri="{BB962C8B-B14F-4D97-AF65-F5344CB8AC3E}">
        <p14:creationId xmlns:p14="http://schemas.microsoft.com/office/powerpoint/2010/main" val="13358012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Gather </a:t>
            </a:r>
            <a:r>
              <a:rPr lang="en-US" dirty="0" err="1" smtClean="0"/>
              <a:t>INformation</a:t>
            </a:r>
            <a:endParaRPr lang="en-US" dirty="0"/>
          </a:p>
        </p:txBody>
      </p:sp>
      <p:sp>
        <p:nvSpPr>
          <p:cNvPr id="3" name="Content Placeholder 2"/>
          <p:cNvSpPr>
            <a:spLocks noGrp="1"/>
          </p:cNvSpPr>
          <p:nvPr>
            <p:ph idx="1"/>
          </p:nvPr>
        </p:nvSpPr>
        <p:spPr>
          <a:xfrm>
            <a:off x="581192" y="2180496"/>
            <a:ext cx="11029615" cy="4461844"/>
          </a:xfrm>
        </p:spPr>
        <p:txBody>
          <a:bodyPr>
            <a:normAutofit/>
          </a:bodyPr>
          <a:lstStyle/>
          <a:p>
            <a:pPr marL="742950" indent="-742950">
              <a:buAutoNum type="arabicPeriod"/>
            </a:pPr>
            <a:r>
              <a:rPr lang="en-US" sz="4400" dirty="0" smtClean="0"/>
              <a:t>Watch video on background on case / complete video guide</a:t>
            </a:r>
          </a:p>
          <a:p>
            <a:pPr marL="742950" indent="-742950">
              <a:buAutoNum type="arabicPeriod"/>
            </a:pPr>
            <a:r>
              <a:rPr lang="en-US" sz="4400" dirty="0" smtClean="0"/>
              <a:t>Close read articles / answer questions</a:t>
            </a:r>
          </a:p>
          <a:p>
            <a:pPr marL="742950" indent="-742950">
              <a:buAutoNum type="arabicPeriod"/>
            </a:pPr>
            <a:r>
              <a:rPr lang="en-US" sz="4400" dirty="0" smtClean="0"/>
              <a:t>Create timeline of events, dates and people who impacted affirmative action cases</a:t>
            </a:r>
          </a:p>
        </p:txBody>
      </p:sp>
    </p:spTree>
    <p:extLst>
      <p:ext uri="{BB962C8B-B14F-4D97-AF65-F5344CB8AC3E}">
        <p14:creationId xmlns:p14="http://schemas.microsoft.com/office/powerpoint/2010/main" val="15475071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Structured Academic Debate</a:t>
            </a:r>
            <a:endParaRPr lang="en-US" dirty="0"/>
          </a:p>
        </p:txBody>
      </p:sp>
      <p:sp>
        <p:nvSpPr>
          <p:cNvPr id="3" name="Content Placeholder 2"/>
          <p:cNvSpPr>
            <a:spLocks noGrp="1"/>
          </p:cNvSpPr>
          <p:nvPr>
            <p:ph idx="1"/>
          </p:nvPr>
        </p:nvSpPr>
        <p:spPr>
          <a:xfrm>
            <a:off x="581192" y="2180496"/>
            <a:ext cx="11029615" cy="4461844"/>
          </a:xfrm>
        </p:spPr>
        <p:txBody>
          <a:bodyPr>
            <a:normAutofit/>
          </a:bodyPr>
          <a:lstStyle/>
          <a:p>
            <a:pPr marL="0" indent="0">
              <a:buNone/>
            </a:pPr>
            <a:r>
              <a:rPr lang="en-US" sz="4800" dirty="0" smtClean="0"/>
              <a:t>With your “side” complete the appropriate column in the “Notetaking chart”.</a:t>
            </a:r>
          </a:p>
        </p:txBody>
      </p:sp>
    </p:spTree>
    <p:extLst>
      <p:ext uri="{BB962C8B-B14F-4D97-AF65-F5344CB8AC3E}">
        <p14:creationId xmlns:p14="http://schemas.microsoft.com/office/powerpoint/2010/main" val="1730363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On your own, answer the following in complete sentences.</a:t>
            </a:r>
            <a:endParaRPr lang="en-US" sz="3200" dirty="0"/>
          </a:p>
        </p:txBody>
      </p:sp>
      <p:sp>
        <p:nvSpPr>
          <p:cNvPr id="3" name="Content Placeholder 2"/>
          <p:cNvSpPr>
            <a:spLocks noGrp="1"/>
          </p:cNvSpPr>
          <p:nvPr>
            <p:ph idx="1"/>
          </p:nvPr>
        </p:nvSpPr>
        <p:spPr/>
        <p:txBody>
          <a:bodyPr>
            <a:noAutofit/>
          </a:bodyPr>
          <a:lstStyle/>
          <a:p>
            <a:r>
              <a:rPr lang="en-US" sz="4000" dirty="0" smtClean="0"/>
              <a:t>What does the 14</a:t>
            </a:r>
            <a:r>
              <a:rPr lang="en-US" sz="4000" baseline="30000" dirty="0" smtClean="0"/>
              <a:t>th</a:t>
            </a:r>
            <a:r>
              <a:rPr lang="en-US" sz="4000" dirty="0" smtClean="0"/>
              <a:t> Amendment Section 1 say?</a:t>
            </a:r>
          </a:p>
        </p:txBody>
      </p:sp>
    </p:spTree>
    <p:extLst>
      <p:ext uri="{BB962C8B-B14F-4D97-AF65-F5344CB8AC3E}">
        <p14:creationId xmlns:p14="http://schemas.microsoft.com/office/powerpoint/2010/main" val="40025547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Structured Academic Debate</a:t>
            </a:r>
            <a:endParaRPr lang="en-US" dirty="0"/>
          </a:p>
        </p:txBody>
      </p:sp>
      <p:sp>
        <p:nvSpPr>
          <p:cNvPr id="3" name="Content Placeholder 2"/>
          <p:cNvSpPr>
            <a:spLocks noGrp="1"/>
          </p:cNvSpPr>
          <p:nvPr>
            <p:ph idx="1"/>
          </p:nvPr>
        </p:nvSpPr>
        <p:spPr>
          <a:xfrm>
            <a:off x="581192" y="2180496"/>
            <a:ext cx="11029615" cy="4461844"/>
          </a:xfrm>
        </p:spPr>
        <p:txBody>
          <a:bodyPr>
            <a:normAutofit/>
          </a:bodyPr>
          <a:lstStyle/>
          <a:p>
            <a:pPr marL="742950" indent="-742950">
              <a:buAutoNum type="arabicPeriod"/>
            </a:pPr>
            <a:r>
              <a:rPr lang="en-US" sz="3600" dirty="0" smtClean="0"/>
              <a:t>“As” present arguments / evidence</a:t>
            </a:r>
          </a:p>
          <a:p>
            <a:pPr marL="742950" indent="-742950">
              <a:buAutoNum type="arabicPeriod"/>
            </a:pPr>
            <a:r>
              <a:rPr lang="en-US" sz="3600" dirty="0" smtClean="0"/>
              <a:t>“</a:t>
            </a:r>
            <a:r>
              <a:rPr lang="en-US" sz="3600" dirty="0" err="1" smtClean="0"/>
              <a:t>Bs</a:t>
            </a:r>
            <a:r>
              <a:rPr lang="en-US" sz="3600" dirty="0" smtClean="0"/>
              <a:t>” take notes; may ask CLARIFYING QUESTIONS ONLY</a:t>
            </a:r>
          </a:p>
          <a:p>
            <a:pPr marL="742950" indent="-742950">
              <a:buAutoNum type="arabicPeriod"/>
            </a:pPr>
            <a:r>
              <a:rPr lang="en-US" sz="3600" dirty="0" smtClean="0"/>
              <a:t>“</a:t>
            </a:r>
            <a:r>
              <a:rPr lang="en-US" sz="3600" dirty="0" err="1" smtClean="0"/>
              <a:t>Bs</a:t>
            </a:r>
            <a:r>
              <a:rPr lang="en-US" sz="3600" dirty="0" smtClean="0"/>
              <a:t>” present arguments / evidence</a:t>
            </a:r>
          </a:p>
          <a:p>
            <a:pPr marL="742950" indent="-742950">
              <a:buAutoNum type="arabicPeriod"/>
            </a:pPr>
            <a:r>
              <a:rPr lang="en-US" sz="3600" dirty="0" smtClean="0"/>
              <a:t>“As” take notes; may ask CLARYFYING QUESTIONS ONLY</a:t>
            </a:r>
          </a:p>
        </p:txBody>
      </p:sp>
    </p:spTree>
    <p:extLst>
      <p:ext uri="{BB962C8B-B14F-4D97-AF65-F5344CB8AC3E}">
        <p14:creationId xmlns:p14="http://schemas.microsoft.com/office/powerpoint/2010/main" val="14907368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Structured Academic Debate</a:t>
            </a:r>
            <a:endParaRPr lang="en-US" dirty="0"/>
          </a:p>
        </p:txBody>
      </p:sp>
      <p:sp>
        <p:nvSpPr>
          <p:cNvPr id="3" name="Content Placeholder 2"/>
          <p:cNvSpPr>
            <a:spLocks noGrp="1"/>
          </p:cNvSpPr>
          <p:nvPr>
            <p:ph idx="1"/>
          </p:nvPr>
        </p:nvSpPr>
        <p:spPr>
          <a:xfrm>
            <a:off x="581192" y="2180496"/>
            <a:ext cx="11029615" cy="4461844"/>
          </a:xfrm>
        </p:spPr>
        <p:txBody>
          <a:bodyPr>
            <a:normAutofit/>
          </a:bodyPr>
          <a:lstStyle/>
          <a:p>
            <a:pPr marL="742950" indent="-742950">
              <a:buAutoNum type="arabicPeriod" startAt="5"/>
            </a:pPr>
            <a:r>
              <a:rPr lang="en-US" sz="3600" dirty="0" smtClean="0"/>
              <a:t>DEBATE!!  (8 minutes)</a:t>
            </a:r>
          </a:p>
          <a:p>
            <a:pPr marL="742950" indent="-742950">
              <a:buAutoNum type="arabicPeriod" startAt="5"/>
            </a:pPr>
            <a:r>
              <a:rPr lang="en-US" sz="3600" dirty="0" smtClean="0"/>
              <a:t>As a table, come to consensus if possible.  Write paragraph that explains the consensus and justification.</a:t>
            </a:r>
          </a:p>
        </p:txBody>
      </p:sp>
    </p:spTree>
    <p:extLst>
      <p:ext uri="{BB962C8B-B14F-4D97-AF65-F5344CB8AC3E}">
        <p14:creationId xmlns:p14="http://schemas.microsoft.com/office/powerpoint/2010/main" val="36734738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 STAND ACTIVITY</a:t>
            </a:r>
            <a:endParaRPr lang="en-US" dirty="0"/>
          </a:p>
        </p:txBody>
      </p:sp>
      <p:sp>
        <p:nvSpPr>
          <p:cNvPr id="3" name="Content Placeholder 2"/>
          <p:cNvSpPr>
            <a:spLocks noGrp="1"/>
          </p:cNvSpPr>
          <p:nvPr>
            <p:ph idx="1"/>
          </p:nvPr>
        </p:nvSpPr>
        <p:spPr/>
        <p:txBody>
          <a:bodyPr>
            <a:normAutofit/>
          </a:bodyPr>
          <a:lstStyle/>
          <a:p>
            <a:r>
              <a:rPr lang="en-US" sz="3200" dirty="0" smtClean="0"/>
              <a:t>Do you believe race should be a factor in admissions process of universities?</a:t>
            </a:r>
          </a:p>
          <a:p>
            <a:r>
              <a:rPr lang="en-US" sz="3200" dirty="0" smtClean="0"/>
              <a:t>Write an answer and a justification for your answer.</a:t>
            </a:r>
          </a:p>
          <a:p>
            <a:r>
              <a:rPr lang="en-US" sz="3200" dirty="0" smtClean="0"/>
              <a:t>Move to one side of the room.</a:t>
            </a:r>
          </a:p>
          <a:p>
            <a:r>
              <a:rPr lang="en-US" sz="3200" dirty="0" smtClean="0"/>
              <a:t>As a group, share your justification and choose one representative to present to the class.</a:t>
            </a:r>
            <a:endParaRPr lang="en-US" sz="3200" dirty="0"/>
          </a:p>
        </p:txBody>
      </p:sp>
    </p:spTree>
    <p:extLst>
      <p:ext uri="{BB962C8B-B14F-4D97-AF65-F5344CB8AC3E}">
        <p14:creationId xmlns:p14="http://schemas.microsoft.com/office/powerpoint/2010/main" val="31030054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 / Follow Up</a:t>
            </a:r>
            <a:endParaRPr lang="en-US" dirty="0"/>
          </a:p>
        </p:txBody>
      </p:sp>
      <p:sp>
        <p:nvSpPr>
          <p:cNvPr id="3" name="Content Placeholder 2"/>
          <p:cNvSpPr>
            <a:spLocks noGrp="1"/>
          </p:cNvSpPr>
          <p:nvPr>
            <p:ph idx="1"/>
          </p:nvPr>
        </p:nvSpPr>
        <p:spPr/>
        <p:txBody>
          <a:bodyPr>
            <a:normAutofit/>
          </a:bodyPr>
          <a:lstStyle/>
          <a:p>
            <a:r>
              <a:rPr lang="en-US" sz="3200" dirty="0"/>
              <a:t>Imagine you are an admissions officer at a major university in your state.  There is one seat left to fill.  Two students have applied that have the identical test scores, GPA, leadership attributes, etc., but one is the first to attend college in her family.  Write an acceptance letter to one explaining why they were accepted, and a letter denying acceptance to the other explaining why. </a:t>
            </a:r>
            <a:endParaRPr lang="en-US" sz="3200" dirty="0"/>
          </a:p>
        </p:txBody>
      </p:sp>
    </p:spTree>
    <p:extLst>
      <p:ext uri="{BB962C8B-B14F-4D97-AF65-F5344CB8AC3E}">
        <p14:creationId xmlns:p14="http://schemas.microsoft.com/office/powerpoint/2010/main" val="3215837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On your own, answer the following in complete sentences.</a:t>
            </a:r>
            <a:endParaRPr lang="en-US" sz="3200" dirty="0"/>
          </a:p>
        </p:txBody>
      </p:sp>
      <p:sp>
        <p:nvSpPr>
          <p:cNvPr id="3" name="Content Placeholder 2"/>
          <p:cNvSpPr>
            <a:spLocks noGrp="1"/>
          </p:cNvSpPr>
          <p:nvPr>
            <p:ph idx="1"/>
          </p:nvPr>
        </p:nvSpPr>
        <p:spPr>
          <a:xfrm>
            <a:off x="486301" y="2215002"/>
            <a:ext cx="11029615" cy="3678303"/>
          </a:xfrm>
        </p:spPr>
        <p:txBody>
          <a:bodyPr>
            <a:noAutofit/>
          </a:bodyPr>
          <a:lstStyle/>
          <a:p>
            <a:r>
              <a:rPr lang="en-US" sz="3200" b="1" dirty="0" smtClean="0"/>
              <a:t>14</a:t>
            </a:r>
            <a:r>
              <a:rPr lang="en-US" sz="3200" b="1" baseline="30000" dirty="0" smtClean="0"/>
              <a:t>th</a:t>
            </a:r>
            <a:r>
              <a:rPr lang="en-US" sz="3200" b="1" dirty="0" smtClean="0"/>
              <a:t> Amendment Section 1:</a:t>
            </a:r>
          </a:p>
          <a:p>
            <a:pPr marL="0" indent="0">
              <a:buNone/>
            </a:pPr>
            <a:r>
              <a:rPr lang="en-US" sz="3200" b="1" i="1" u="sng" dirty="0" smtClean="0"/>
              <a:t>All </a:t>
            </a:r>
            <a:r>
              <a:rPr lang="en-US" sz="3200" b="1" i="1" u="sng" dirty="0"/>
              <a:t>persons born or naturalized </a:t>
            </a:r>
            <a:r>
              <a:rPr lang="en-US" sz="3200" dirty="0"/>
              <a:t>in the United States, and subject to the jurisdiction thereof, </a:t>
            </a:r>
            <a:r>
              <a:rPr lang="en-US" sz="3200" b="1" i="1" u="sng" dirty="0"/>
              <a:t>are citizens </a:t>
            </a:r>
            <a:r>
              <a:rPr lang="en-US" sz="3200" dirty="0"/>
              <a:t>of the United States and of the State wherein they reside. </a:t>
            </a:r>
            <a:r>
              <a:rPr lang="en-US" sz="3200" b="1" i="1" u="sng" dirty="0"/>
              <a:t>No State </a:t>
            </a:r>
            <a:r>
              <a:rPr lang="en-US" sz="3200" dirty="0"/>
              <a:t>shall make or enforce any law which </a:t>
            </a:r>
            <a:r>
              <a:rPr lang="en-US" sz="3200" b="1" i="1" u="sng" dirty="0"/>
              <a:t>shall abridge the privileges </a:t>
            </a:r>
            <a:r>
              <a:rPr lang="en-US" sz="3200" dirty="0"/>
              <a:t>or immunities of citizens of the United States; nor shall any State </a:t>
            </a:r>
            <a:r>
              <a:rPr lang="en-US" sz="3200" b="1" i="1" u="sng" dirty="0"/>
              <a:t>deprive any person of life, liberty, or property</a:t>
            </a:r>
            <a:r>
              <a:rPr lang="en-US" sz="3200" dirty="0"/>
              <a:t>, without due process of law; nor </a:t>
            </a:r>
            <a:r>
              <a:rPr lang="en-US" sz="3200" b="1" i="1" u="sng" dirty="0"/>
              <a:t>deny to any person </a:t>
            </a:r>
            <a:r>
              <a:rPr lang="en-US" sz="3200" dirty="0"/>
              <a:t>within its jurisdiction the </a:t>
            </a:r>
            <a:r>
              <a:rPr lang="en-US" sz="3200" b="1" i="1" u="sng" dirty="0"/>
              <a:t>equal protection </a:t>
            </a:r>
            <a:r>
              <a:rPr lang="en-US" sz="3200" dirty="0"/>
              <a:t>of the laws.</a:t>
            </a:r>
          </a:p>
        </p:txBody>
      </p:sp>
    </p:spTree>
    <p:extLst>
      <p:ext uri="{BB962C8B-B14F-4D97-AF65-F5344CB8AC3E}">
        <p14:creationId xmlns:p14="http://schemas.microsoft.com/office/powerpoint/2010/main" val="2370421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On your own, answer the following in complete sentences.</a:t>
            </a:r>
            <a:endParaRPr lang="en-US" sz="3200" dirty="0"/>
          </a:p>
        </p:txBody>
      </p:sp>
      <p:sp>
        <p:nvSpPr>
          <p:cNvPr id="3" name="Content Placeholder 2"/>
          <p:cNvSpPr>
            <a:spLocks noGrp="1"/>
          </p:cNvSpPr>
          <p:nvPr>
            <p:ph idx="1"/>
          </p:nvPr>
        </p:nvSpPr>
        <p:spPr/>
        <p:txBody>
          <a:bodyPr>
            <a:noAutofit/>
          </a:bodyPr>
          <a:lstStyle/>
          <a:p>
            <a:r>
              <a:rPr lang="en-US" sz="4000" dirty="0" smtClean="0"/>
              <a:t>What does the 14</a:t>
            </a:r>
            <a:r>
              <a:rPr lang="en-US" sz="4000" baseline="30000" dirty="0" smtClean="0"/>
              <a:t>th</a:t>
            </a:r>
            <a:r>
              <a:rPr lang="en-US" sz="4000" dirty="0" smtClean="0"/>
              <a:t> Amendment Section 1 say?</a:t>
            </a:r>
          </a:p>
          <a:p>
            <a:r>
              <a:rPr lang="en-US" sz="4000" dirty="0" smtClean="0"/>
              <a:t>What has the Supreme Court determine it means?</a:t>
            </a:r>
          </a:p>
        </p:txBody>
      </p:sp>
    </p:spTree>
    <p:extLst>
      <p:ext uri="{BB962C8B-B14F-4D97-AF65-F5344CB8AC3E}">
        <p14:creationId xmlns:p14="http://schemas.microsoft.com/office/powerpoint/2010/main" val="2483327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Separate but equal educational facilities for racial minorities is inherently unequal violating the Equal Protection Clause of the Fourteenth Amendment</a:t>
            </a:r>
          </a:p>
        </p:txBody>
      </p:sp>
    </p:spTree>
    <p:extLst>
      <p:ext uri="{BB962C8B-B14F-4D97-AF65-F5344CB8AC3E}">
        <p14:creationId xmlns:p14="http://schemas.microsoft.com/office/powerpoint/2010/main" val="37322141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On your own, answer the following in complete sentences.</a:t>
            </a:r>
            <a:endParaRPr lang="en-US" sz="3200" dirty="0"/>
          </a:p>
        </p:txBody>
      </p:sp>
      <p:sp>
        <p:nvSpPr>
          <p:cNvPr id="3" name="Content Placeholder 2"/>
          <p:cNvSpPr>
            <a:spLocks noGrp="1"/>
          </p:cNvSpPr>
          <p:nvPr>
            <p:ph idx="1"/>
          </p:nvPr>
        </p:nvSpPr>
        <p:spPr/>
        <p:txBody>
          <a:bodyPr>
            <a:noAutofit/>
          </a:bodyPr>
          <a:lstStyle/>
          <a:p>
            <a:r>
              <a:rPr lang="en-US" sz="4000" dirty="0" smtClean="0"/>
              <a:t>What does the 14</a:t>
            </a:r>
            <a:r>
              <a:rPr lang="en-US" sz="4000" baseline="30000" dirty="0" smtClean="0"/>
              <a:t>th</a:t>
            </a:r>
            <a:r>
              <a:rPr lang="en-US" sz="4000" dirty="0" smtClean="0"/>
              <a:t> Amendment Section 1 say?</a:t>
            </a:r>
          </a:p>
          <a:p>
            <a:r>
              <a:rPr lang="en-US" sz="4000" dirty="0" smtClean="0"/>
              <a:t>What has the Supreme Court determine it means?</a:t>
            </a:r>
          </a:p>
          <a:p>
            <a:r>
              <a:rPr lang="en-US" sz="4000" dirty="0" smtClean="0"/>
              <a:t>What does affirmative action mean to you?</a:t>
            </a:r>
          </a:p>
        </p:txBody>
      </p:sp>
    </p:spTree>
    <p:extLst>
      <p:ext uri="{BB962C8B-B14F-4D97-AF65-F5344CB8AC3E}">
        <p14:creationId xmlns:p14="http://schemas.microsoft.com/office/powerpoint/2010/main" val="40256898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Affirmative Action</a:t>
            </a:r>
            <a:endParaRPr lang="en-US" dirty="0"/>
          </a:p>
        </p:txBody>
      </p:sp>
      <p:sp>
        <p:nvSpPr>
          <p:cNvPr id="3" name="Content Placeholder 2"/>
          <p:cNvSpPr>
            <a:spLocks noGrp="1"/>
          </p:cNvSpPr>
          <p:nvPr>
            <p:ph idx="1"/>
          </p:nvPr>
        </p:nvSpPr>
        <p:spPr/>
        <p:txBody>
          <a:bodyPr>
            <a:normAutofit/>
          </a:bodyPr>
          <a:lstStyle/>
          <a:p>
            <a:r>
              <a:rPr lang="en-US" sz="4800" dirty="0" smtClean="0"/>
              <a:t>An </a:t>
            </a:r>
            <a:r>
              <a:rPr lang="en-US" sz="4800" dirty="0"/>
              <a:t>action or policy favoring those who tend to suffer from discrimination, especially in relation to employment or education; positive discrimination.</a:t>
            </a:r>
          </a:p>
        </p:txBody>
      </p:sp>
    </p:spTree>
    <p:extLst>
      <p:ext uri="{BB962C8B-B14F-4D97-AF65-F5344CB8AC3E}">
        <p14:creationId xmlns:p14="http://schemas.microsoft.com/office/powerpoint/2010/main" val="1863436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On your own, answer the following in complete sentences.</a:t>
            </a:r>
            <a:endParaRPr lang="en-US" sz="3200" dirty="0"/>
          </a:p>
        </p:txBody>
      </p:sp>
      <p:sp>
        <p:nvSpPr>
          <p:cNvPr id="3" name="Content Placeholder 2"/>
          <p:cNvSpPr>
            <a:spLocks noGrp="1"/>
          </p:cNvSpPr>
          <p:nvPr>
            <p:ph idx="1"/>
          </p:nvPr>
        </p:nvSpPr>
        <p:spPr>
          <a:xfrm>
            <a:off x="520807" y="2309892"/>
            <a:ext cx="11029615" cy="3678303"/>
          </a:xfrm>
        </p:spPr>
        <p:txBody>
          <a:bodyPr>
            <a:noAutofit/>
          </a:bodyPr>
          <a:lstStyle/>
          <a:p>
            <a:r>
              <a:rPr lang="en-US" sz="4000" dirty="0" smtClean="0"/>
              <a:t>What does the 14</a:t>
            </a:r>
            <a:r>
              <a:rPr lang="en-US" sz="4000" baseline="30000" dirty="0" smtClean="0"/>
              <a:t>th</a:t>
            </a:r>
            <a:r>
              <a:rPr lang="en-US" sz="4000" dirty="0" smtClean="0"/>
              <a:t> Amendment Section 1 say?</a:t>
            </a:r>
          </a:p>
          <a:p>
            <a:r>
              <a:rPr lang="en-US" sz="4000" dirty="0" smtClean="0"/>
              <a:t>What has the Supreme Court determine it means?</a:t>
            </a:r>
          </a:p>
          <a:p>
            <a:r>
              <a:rPr lang="en-US" sz="4000" dirty="0" smtClean="0"/>
              <a:t>What does affirmative action mean to you?</a:t>
            </a:r>
          </a:p>
          <a:p>
            <a:r>
              <a:rPr lang="en-US" sz="4000" dirty="0" smtClean="0"/>
              <a:t>Which five factors should colleges take into account when choosing who to admit to their incoming freshman.  Rank those in order of importance.</a:t>
            </a:r>
            <a:endParaRPr lang="en-US" sz="4000" dirty="0"/>
          </a:p>
        </p:txBody>
      </p:sp>
    </p:spTree>
    <p:extLst>
      <p:ext uri="{BB962C8B-B14F-4D97-AF65-F5344CB8AC3E}">
        <p14:creationId xmlns:p14="http://schemas.microsoft.com/office/powerpoint/2010/main" val="3736700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your table,</a:t>
            </a:r>
            <a:endParaRPr lang="en-US" dirty="0"/>
          </a:p>
        </p:txBody>
      </p:sp>
      <p:sp>
        <p:nvSpPr>
          <p:cNvPr id="3" name="Content Placeholder 2"/>
          <p:cNvSpPr>
            <a:spLocks noGrp="1"/>
          </p:cNvSpPr>
          <p:nvPr>
            <p:ph idx="1"/>
          </p:nvPr>
        </p:nvSpPr>
        <p:spPr/>
        <p:txBody>
          <a:bodyPr>
            <a:normAutofit/>
          </a:bodyPr>
          <a:lstStyle/>
          <a:p>
            <a:pPr>
              <a:buFontTx/>
              <a:buChar char="-"/>
            </a:pPr>
            <a:r>
              <a:rPr lang="en-US" sz="3600" dirty="0" smtClean="0"/>
              <a:t>One by one, share top three factors for admitting freshman to colleges.  Write down a group list.</a:t>
            </a:r>
          </a:p>
          <a:p>
            <a:pPr>
              <a:buFontTx/>
              <a:buChar char="-"/>
            </a:pPr>
            <a:r>
              <a:rPr lang="en-US" sz="3600" dirty="0" smtClean="0"/>
              <a:t>If a factor is repeated, place a check mark next to it.</a:t>
            </a:r>
          </a:p>
          <a:p>
            <a:pPr>
              <a:buFontTx/>
              <a:buChar char="-"/>
            </a:pPr>
            <a:r>
              <a:rPr lang="en-US" sz="3600" dirty="0" smtClean="0"/>
              <a:t>From group list, rank the top three factors.</a:t>
            </a:r>
          </a:p>
          <a:p>
            <a:pPr>
              <a:buFontTx/>
              <a:buChar char="-"/>
            </a:pPr>
            <a:r>
              <a:rPr lang="en-US" sz="3600" dirty="0" smtClean="0"/>
              <a:t>Be prepared to share with the class.</a:t>
            </a:r>
            <a:endParaRPr lang="en-US" sz="3600" dirty="0"/>
          </a:p>
        </p:txBody>
      </p:sp>
    </p:spTree>
    <p:extLst>
      <p:ext uri="{BB962C8B-B14F-4D97-AF65-F5344CB8AC3E}">
        <p14:creationId xmlns:p14="http://schemas.microsoft.com/office/powerpoint/2010/main" val="105349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docProps/app.xml><?xml version="1.0" encoding="utf-8"?>
<Properties xmlns="http://schemas.openxmlformats.org/officeDocument/2006/extended-properties" xmlns:vt="http://schemas.openxmlformats.org/officeDocument/2006/docPropsVTypes">
  <Template>TM03457464[[fn=Dividend]]</Template>
  <TotalTime>630</TotalTime>
  <Words>946</Words>
  <Application>Microsoft Office PowerPoint</Application>
  <PresentationFormat>Widescreen</PresentationFormat>
  <Paragraphs>74</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Gill Sans MT</vt:lpstr>
      <vt:lpstr>Wingdings 2</vt:lpstr>
      <vt:lpstr>Dividend</vt:lpstr>
      <vt:lpstr>Affirmative Action S.A.D.</vt:lpstr>
      <vt:lpstr>On your own, answer the following in complete sentences.</vt:lpstr>
      <vt:lpstr>On your own, answer the following in complete sentences.</vt:lpstr>
      <vt:lpstr>On your own, answer the following in complete sentences.</vt:lpstr>
      <vt:lpstr>PowerPoint Presentation</vt:lpstr>
      <vt:lpstr>On your own, answer the following in complete sentences.</vt:lpstr>
      <vt:lpstr>Affirmative Action</vt:lpstr>
      <vt:lpstr>On your own, answer the following in complete sentences.</vt:lpstr>
      <vt:lpstr> At your table,</vt:lpstr>
      <vt:lpstr>Look at the class list,</vt:lpstr>
      <vt:lpstr>TAKE A STAND ACTIVITY</vt:lpstr>
      <vt:lpstr>PowerPoint Presentation</vt:lpstr>
      <vt:lpstr>PowerPoint Presentation</vt:lpstr>
      <vt:lpstr>PowerPoint Presentation</vt:lpstr>
      <vt:lpstr>PowerPoint Presentation</vt:lpstr>
      <vt:lpstr>PowerPoint Presentation</vt:lpstr>
      <vt:lpstr>Take SIDES</vt:lpstr>
      <vt:lpstr>Gather INformation</vt:lpstr>
      <vt:lpstr>Structured Academic Debate</vt:lpstr>
      <vt:lpstr>Structured Academic Debate</vt:lpstr>
      <vt:lpstr>Structured Academic Debate</vt:lpstr>
      <vt:lpstr>TAKE A STAND ACTIVITY</vt:lpstr>
      <vt:lpstr>Closure / Follow Up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MacDonald, Jessica</dc:creator>
  <cp:lastModifiedBy>MacDonald, Jessica</cp:lastModifiedBy>
  <cp:revision>9</cp:revision>
  <dcterms:created xsi:type="dcterms:W3CDTF">2016-11-28T20:16:02Z</dcterms:created>
  <dcterms:modified xsi:type="dcterms:W3CDTF">2016-11-30T19:43:03Z</dcterms:modified>
</cp:coreProperties>
</file>