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57" r:id="rId12"/>
    <p:sldId id="258" r:id="rId13"/>
    <p:sldId id="259" r:id="rId14"/>
    <p:sldId id="261" r:id="rId15"/>
    <p:sldId id="260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Hyperinflation in Germany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Economic Data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/>
              <a:t>Entire annuity payments may be used for one loaf of bread and jar of jam</a:t>
            </a:r>
          </a:p>
          <a:p>
            <a:pPr eaLnBrk="1" hangingPunct="1"/>
            <a:r>
              <a:rPr lang="en-US" altLang="en-US" sz="4400" dirty="0" err="1" smtClean="0"/>
              <a:t>Ppl</a:t>
            </a:r>
            <a:r>
              <a:rPr lang="en-US" altLang="en-US" sz="4400" dirty="0" smtClean="0"/>
              <a:t> preferred to be paid in food rather than money</a:t>
            </a:r>
          </a:p>
        </p:txBody>
      </p:sp>
    </p:spTree>
    <p:extLst>
      <p:ext uri="{BB962C8B-B14F-4D97-AF65-F5344CB8AC3E}">
        <p14:creationId xmlns:p14="http://schemas.microsoft.com/office/powerpoint/2010/main" val="14365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u="sng" dirty="0" smtClean="0"/>
              <a:t>Look at Charts 1 and 2</a:t>
            </a:r>
            <a:r>
              <a:rPr lang="en-US" sz="4400" dirty="0" smtClean="0"/>
              <a:t>:</a:t>
            </a:r>
          </a:p>
          <a:p>
            <a:pPr marL="4572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1. During </a:t>
            </a:r>
            <a:r>
              <a:rPr lang="en-US" sz="4400" dirty="0" smtClean="0"/>
              <a:t>the early 1920s, much of Germany’s economy was based on barter.  Discuss why.</a:t>
            </a:r>
          </a:p>
        </p:txBody>
      </p:sp>
    </p:spTree>
    <p:extLst>
      <p:ext uri="{BB962C8B-B14F-4D97-AF65-F5344CB8AC3E}">
        <p14:creationId xmlns:p14="http://schemas.microsoft.com/office/powerpoint/2010/main" val="35691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83743"/>
            <a:ext cx="9872871" cy="461225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u="sng" dirty="0"/>
              <a:t>Look at Charts 3 and 4:</a:t>
            </a:r>
          </a:p>
          <a:p>
            <a:pPr marL="45720" indent="0">
              <a:buNone/>
            </a:pPr>
            <a:r>
              <a:rPr lang="en-US" sz="3200" dirty="0" smtClean="0"/>
              <a:t>2. Discuss how </a:t>
            </a:r>
            <a:r>
              <a:rPr lang="en-US" sz="3200" dirty="0"/>
              <a:t>hyperinflation affected </a:t>
            </a:r>
            <a:r>
              <a:rPr lang="en-US" sz="3200" dirty="0" smtClean="0"/>
              <a:t>Germany’s </a:t>
            </a:r>
            <a:r>
              <a:rPr lang="en-US" sz="3200" dirty="0"/>
              <a:t>living standards.  Analyze the changing spending </a:t>
            </a:r>
            <a:r>
              <a:rPr lang="en-US" sz="3200" dirty="0" smtClean="0"/>
              <a:t>patterns.</a:t>
            </a:r>
            <a:endParaRPr lang="en-US" sz="3200" dirty="0"/>
          </a:p>
          <a:p>
            <a:pPr marL="45720" indent="0">
              <a:buNone/>
            </a:pPr>
            <a:r>
              <a:rPr lang="en-US" sz="3200" dirty="0" smtClean="0"/>
              <a:t>3. Why </a:t>
            </a:r>
            <a:r>
              <a:rPr lang="en-US" sz="3200" dirty="0" smtClean="0"/>
              <a:t>did </a:t>
            </a:r>
            <a:r>
              <a:rPr lang="en-US" sz="3200" dirty="0"/>
              <a:t>food costs rise </a:t>
            </a:r>
            <a:r>
              <a:rPr lang="en-US" sz="3200" dirty="0" smtClean="0"/>
              <a:t>proportionally </a:t>
            </a:r>
            <a:r>
              <a:rPr lang="en-US" sz="3200" dirty="0"/>
              <a:t>faster that rent?</a:t>
            </a:r>
          </a:p>
          <a:p>
            <a:pPr marL="45720" indent="0">
              <a:buNone/>
            </a:pPr>
            <a:r>
              <a:rPr lang="en-US" sz="3200" dirty="0" smtClean="0"/>
              <a:t>4. What </a:t>
            </a:r>
            <a:r>
              <a:rPr lang="en-US" sz="3200" dirty="0"/>
              <a:t>were the </a:t>
            </a:r>
            <a:r>
              <a:rPr lang="en-US" sz="3200" dirty="0" smtClean="0"/>
              <a:t>effects </a:t>
            </a:r>
            <a:r>
              <a:rPr lang="en-US" sz="3200" dirty="0"/>
              <a:t>on the </a:t>
            </a:r>
            <a:r>
              <a:rPr lang="en-US" sz="3200" dirty="0" smtClean="0"/>
              <a:t>German </a:t>
            </a:r>
            <a:r>
              <a:rPr lang="en-US" sz="3200" dirty="0"/>
              <a:t>diet?</a:t>
            </a:r>
          </a:p>
          <a:p>
            <a:pPr marL="45720" indent="0">
              <a:buNone/>
            </a:pPr>
            <a:r>
              <a:rPr lang="en-US" sz="3200" dirty="0" smtClean="0"/>
              <a:t>5. What </a:t>
            </a:r>
            <a:r>
              <a:rPr lang="en-US" sz="3200" dirty="0"/>
              <a:t>items were considered luxuries</a:t>
            </a:r>
            <a:r>
              <a:rPr lang="en-US" sz="3200" dirty="0" smtClean="0"/>
              <a:t>?</a:t>
            </a:r>
          </a:p>
          <a:p>
            <a:pPr marL="45720" indent="0">
              <a:buNone/>
            </a:pPr>
            <a:r>
              <a:rPr lang="en-US" sz="3200" dirty="0" smtClean="0"/>
              <a:t>6. Not </a:t>
            </a:r>
            <a:r>
              <a:rPr lang="en-US" sz="3200" dirty="0" smtClean="0"/>
              <a:t>all Germans were affected equally.  Why were retired people (pensioners) especially devastated?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745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4400" u="sng" dirty="0"/>
              <a:t>Look at </a:t>
            </a:r>
            <a:r>
              <a:rPr lang="en-US" sz="4400" u="sng" dirty="0" smtClean="0"/>
              <a:t>the lyrics to the two songs:</a:t>
            </a:r>
            <a:endParaRPr lang="en-US" sz="4400" u="sng" dirty="0"/>
          </a:p>
          <a:p>
            <a:pPr marL="45720" indent="0">
              <a:buNone/>
            </a:pPr>
            <a:r>
              <a:rPr lang="en-US" sz="4400" dirty="0" smtClean="0"/>
              <a:t>7. </a:t>
            </a:r>
            <a:r>
              <a:rPr lang="en-US" sz="4400" dirty="0" smtClean="0"/>
              <a:t>They </a:t>
            </a:r>
            <a:r>
              <a:rPr lang="en-US" sz="4400" dirty="0" smtClean="0"/>
              <a:t>both have a lighthearted tone.  What do the lyrics and tone tell us about German attitudes towards hyperinflation?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845" y="1287780"/>
            <a:ext cx="9872871" cy="48283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u="sng" dirty="0" smtClean="0"/>
              <a:t>Study charts  5 - 8:</a:t>
            </a:r>
            <a:endParaRPr lang="en-US" sz="2800" u="sng" dirty="0"/>
          </a:p>
          <a:p>
            <a:pPr>
              <a:buFontTx/>
              <a:buChar char="-"/>
            </a:pPr>
            <a:r>
              <a:rPr lang="en-US" sz="2800" dirty="0" smtClean="0"/>
              <a:t>Germany’s economic depression marked a turning point in German politics.</a:t>
            </a:r>
          </a:p>
          <a:p>
            <a:pPr>
              <a:buFontTx/>
              <a:buChar char="-"/>
            </a:pPr>
            <a:r>
              <a:rPr lang="en-US" sz="2800" b="1" dirty="0" smtClean="0"/>
              <a:t>Each member of your group should choose a different voter profile.  Read your profile, then </a:t>
            </a:r>
            <a:r>
              <a:rPr lang="en-US" sz="2800" b="1" dirty="0" smtClean="0"/>
              <a:t>discuss: </a:t>
            </a:r>
            <a:endParaRPr lang="en-US" sz="2800" b="1" dirty="0" smtClean="0"/>
          </a:p>
          <a:p>
            <a:pPr marL="731520" lvl="1" indent="-457200">
              <a:buAutoNum type="alphaUcPeriod"/>
            </a:pPr>
            <a:r>
              <a:rPr lang="en-US" sz="2800" dirty="0" smtClean="0"/>
              <a:t>How the political attitudes of your voter would have been affected by the depression.</a:t>
            </a:r>
          </a:p>
          <a:p>
            <a:pPr marL="731520" lvl="1" indent="-457200">
              <a:buAutoNum type="alphaUcPeriod"/>
            </a:pPr>
            <a:r>
              <a:rPr lang="en-US" sz="2800" dirty="0" smtClean="0"/>
              <a:t>Which fears would most likely influence their views</a:t>
            </a:r>
          </a:p>
          <a:p>
            <a:pPr marL="731520" lvl="1" indent="-457200">
              <a:buAutoNum type="alphaUcPeriod"/>
            </a:pPr>
            <a:r>
              <a:rPr lang="en-US" sz="2800" dirty="0" smtClean="0"/>
              <a:t>How would the depression changed their view of the Weimar Republic?</a:t>
            </a:r>
          </a:p>
          <a:p>
            <a:pPr marL="274320" lvl="1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499702"/>
              </p:ext>
            </p:extLst>
          </p:nvPr>
        </p:nvGraphicFramePr>
        <p:xfrm>
          <a:off x="1143000" y="404813"/>
          <a:ext cx="9872664" cy="620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/>
                <a:gridCol w="4936332"/>
              </a:tblGrid>
              <a:tr h="57202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Candidate One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Candidate Two</a:t>
                      </a:r>
                      <a:endParaRPr lang="en-US" sz="2800" dirty="0"/>
                    </a:p>
                  </a:txBody>
                  <a:tcPr/>
                </a:tc>
              </a:tr>
              <a:tr h="11574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Remember Germany’s long and glorious</a:t>
                      </a:r>
                      <a:r>
                        <a:rPr lang="en-US" sz="2400" baseline="0" dirty="0" smtClean="0"/>
                        <a:t> past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Realize</a:t>
                      </a:r>
                      <a:r>
                        <a:rPr lang="en-US" sz="2400" baseline="0" dirty="0" smtClean="0"/>
                        <a:t> there are no quick solutions; be prepared to work hard and sacrifice for improvement</a:t>
                      </a:r>
                      <a:endParaRPr lang="en-US" sz="2400" dirty="0"/>
                    </a:p>
                  </a:txBody>
                  <a:tcPr/>
                </a:tc>
              </a:tr>
              <a:tr h="9873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Replace present indecisive leadership with a strong, effective leader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Put people back to work, but realize it will take a lot of time</a:t>
                      </a:r>
                      <a:endParaRPr lang="en-US" sz="2400" dirty="0"/>
                    </a:p>
                  </a:txBody>
                  <a:tcPr/>
                </a:tc>
              </a:tr>
              <a:tr h="8013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Rebuild the army to protect against enemies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Provide care for</a:t>
                      </a:r>
                      <a:r>
                        <a:rPr lang="en-US" sz="2400" baseline="0" dirty="0" smtClean="0"/>
                        <a:t> the elderly, sick and poor</a:t>
                      </a:r>
                      <a:endParaRPr lang="en-US" sz="2400" dirty="0"/>
                    </a:p>
                  </a:txBody>
                  <a:tcPr/>
                </a:tc>
              </a:tr>
              <a:tr h="8013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Regain the lands taken unfairly from use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Avoid reckless military spending</a:t>
                      </a:r>
                      <a:endParaRPr lang="en-US" sz="2400" dirty="0"/>
                    </a:p>
                  </a:txBody>
                  <a:tcPr/>
                </a:tc>
              </a:tr>
              <a:tr h="8013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Make</a:t>
                      </a:r>
                      <a:r>
                        <a:rPr lang="en-US" sz="2400" baseline="0" dirty="0" smtClean="0"/>
                        <a:t> change to return to economic health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 slowly to safeguard democracy</a:t>
                      </a:r>
                      <a:endParaRPr lang="en-US" sz="2400" dirty="0"/>
                    </a:p>
                  </a:txBody>
                  <a:tcPr/>
                </a:tc>
              </a:tr>
              <a:tr h="9873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Put the welfare</a:t>
                      </a:r>
                      <a:r>
                        <a:rPr lang="en-US" sz="2400" baseline="0" dirty="0" smtClean="0"/>
                        <a:t> of our country above all and our country will be great again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 a good neighbor; honor all treaties and debts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62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Dawes Plan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211" y="1751162"/>
            <a:ext cx="10860657" cy="46410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Rest of world realized that Germany’s economy would need to be fixed for reparations </a:t>
            </a:r>
            <a:r>
              <a:rPr lang="en-US" altLang="en-US" sz="2800" dirty="0" err="1"/>
              <a:t>pymts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1923 international committee headed by American banker Charles Dawes set up </a:t>
            </a:r>
            <a:r>
              <a:rPr lang="en-US" altLang="en-US" sz="2800" b="1" u="sng" dirty="0"/>
              <a:t>Dawes Plan</a:t>
            </a: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Plan gave $200  million loan from American banks to Germany to stabilize its economy &amp; set new, more realistic plan for reparations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By 1929 Germany had begun rebuilding economy</a:t>
            </a:r>
          </a:p>
        </p:txBody>
      </p:sp>
    </p:spTree>
    <p:extLst>
      <p:ext uri="{BB962C8B-B14F-4D97-AF65-F5344CB8AC3E}">
        <p14:creationId xmlns:p14="http://schemas.microsoft.com/office/powerpoint/2010/main" val="19282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After WWI, many new gov’ts formed in Europe</a:t>
            </a:r>
          </a:p>
          <a:p>
            <a:pPr eaLnBrk="1" hangingPunct="1"/>
            <a:r>
              <a:rPr lang="en-US" altLang="en-US" sz="4400" dirty="0" smtClean="0"/>
              <a:t>Ex. Russia, Italy, </a:t>
            </a:r>
            <a:r>
              <a:rPr lang="en-US" altLang="en-US" sz="4400" dirty="0" smtClean="0"/>
              <a:t>Austria, Hungary</a:t>
            </a:r>
            <a:r>
              <a:rPr lang="en-US" altLang="en-US" sz="4400" dirty="0" smtClean="0"/>
              <a:t>, Germany</a:t>
            </a:r>
          </a:p>
          <a:p>
            <a:pPr eaLnBrk="1" hangingPunct="1"/>
            <a:r>
              <a:rPr lang="en-US" altLang="en-US" sz="4400" dirty="0" smtClean="0"/>
              <a:t>Many of these had problems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3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Germany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1919 Germany set up new gov’t called </a:t>
            </a:r>
            <a:r>
              <a:rPr lang="en-US" altLang="en-US" sz="4000" b="1" u="sng" dirty="0" smtClean="0"/>
              <a:t>Weimar Republic</a:t>
            </a:r>
            <a:endParaRPr lang="en-US" altLang="en-US" sz="4000" dirty="0" smtClean="0"/>
          </a:p>
          <a:p>
            <a:pPr eaLnBrk="1" hangingPunct="1"/>
            <a:r>
              <a:rPr lang="en-US" altLang="en-US" sz="4000" dirty="0" smtClean="0"/>
              <a:t>Encountered </a:t>
            </a:r>
            <a:r>
              <a:rPr lang="en-US" altLang="en-US" sz="4000" dirty="0" err="1" smtClean="0"/>
              <a:t>probs</a:t>
            </a:r>
            <a:r>
              <a:rPr lang="en-US" altLang="en-US" sz="4000" dirty="0" smtClean="0"/>
              <a:t> b/c </a:t>
            </a:r>
            <a:r>
              <a:rPr lang="en-US" altLang="en-US" sz="4000" dirty="0" err="1" smtClean="0"/>
              <a:t>ppl</a:t>
            </a:r>
            <a:r>
              <a:rPr lang="en-US" altLang="en-US" sz="4000" dirty="0" smtClean="0"/>
              <a:t> blamed Jewish Weimar Rep. for losing war / Treaty of Versailles</a:t>
            </a:r>
          </a:p>
          <a:p>
            <a:pPr eaLnBrk="1" hangingPunct="1"/>
            <a:r>
              <a:rPr lang="en-US" altLang="en-US" sz="4000" dirty="0" smtClean="0"/>
              <a:t>Economic </a:t>
            </a:r>
            <a:r>
              <a:rPr lang="en-US" altLang="en-US" sz="4000" dirty="0" err="1" smtClean="0"/>
              <a:t>probs</a:t>
            </a:r>
            <a:r>
              <a:rPr lang="en-US" altLang="en-US" sz="4000" dirty="0" smtClean="0"/>
              <a:t> caused by reparations</a:t>
            </a:r>
          </a:p>
        </p:txBody>
      </p:sp>
    </p:spTree>
    <p:extLst>
      <p:ext uri="{BB962C8B-B14F-4D97-AF65-F5344CB8AC3E}">
        <p14:creationId xmlns:p14="http://schemas.microsoft.com/office/powerpoint/2010/main" val="119266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Inflation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82151"/>
            <a:ext cx="9872871" cy="4804913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Germany didn’t raise taxes to pay for war</a:t>
            </a:r>
          </a:p>
          <a:p>
            <a:pPr eaLnBrk="1" hangingPunct="1"/>
            <a:r>
              <a:rPr lang="en-US" altLang="en-US" sz="3600" dirty="0"/>
              <a:t>Instead, simply printed more money</a:t>
            </a:r>
          </a:p>
          <a:p>
            <a:pPr eaLnBrk="1" hangingPunct="1"/>
            <a:r>
              <a:rPr lang="en-US" altLang="en-US" sz="3600" dirty="0"/>
              <a:t>After Germany lost, paper $ lost value</a:t>
            </a:r>
          </a:p>
          <a:p>
            <a:pPr eaLnBrk="1" hangingPunct="1"/>
            <a:r>
              <a:rPr lang="en-US" altLang="en-US" sz="3600" dirty="0"/>
              <a:t>But Germany had to pay reparations, so needed more $ </a:t>
            </a:r>
          </a:p>
          <a:p>
            <a:pPr eaLnBrk="1" hangingPunct="1"/>
            <a:r>
              <a:rPr lang="en-US" altLang="en-US" sz="3600" dirty="0"/>
              <a:t>So printed more</a:t>
            </a:r>
          </a:p>
          <a:p>
            <a:pPr eaLnBrk="1" hangingPunct="1"/>
            <a:r>
              <a:rPr lang="en-US" altLang="en-US" sz="3600" dirty="0"/>
              <a:t>Value of currency fell severely – </a:t>
            </a:r>
            <a:r>
              <a:rPr lang="en-US" altLang="en-US" sz="3600" u="sng" dirty="0"/>
              <a:t>inflation set in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6449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Costs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 err="1" smtClean="0"/>
              <a:t>Ppl</a:t>
            </a:r>
            <a:r>
              <a:rPr lang="en-US" altLang="en-US" sz="3600" dirty="0" smtClean="0"/>
              <a:t> didn’t have enough for basic necessities, be/ everything rose in price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In 1918 loaf of bread cost less than 1 mark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1922 bread cost 160 marks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1923 bread cost 200 billion marks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err="1" smtClean="0"/>
              <a:t>Ppl</a:t>
            </a:r>
            <a:r>
              <a:rPr lang="en-US" altLang="en-US" sz="3600" dirty="0" smtClean="0"/>
              <a:t> took wheelbarrows of $ to buy food</a:t>
            </a:r>
          </a:p>
        </p:txBody>
      </p:sp>
    </p:spTree>
    <p:extLst>
      <p:ext uri="{BB962C8B-B14F-4D97-AF65-F5344CB8AC3E}">
        <p14:creationId xmlns:p14="http://schemas.microsoft.com/office/powerpoint/2010/main" val="13465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German Woman Burning Money as Fuel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fontAlgn="b" hangingPunct="1"/>
            <a:r>
              <a:rPr lang="en-US" altLang="en-US" smtClean="0"/>
              <a:t> </a:t>
            </a:r>
          </a:p>
        </p:txBody>
      </p:sp>
      <p:pic>
        <p:nvPicPr>
          <p:cNvPr id="8196" name="Picture 5" descr="38177_f2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969" y="1458042"/>
            <a:ext cx="3257909" cy="511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0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Children Playing in the Streets</a:t>
            </a:r>
          </a:p>
        </p:txBody>
      </p:sp>
      <p:pic>
        <p:nvPicPr>
          <p:cNvPr id="9219" name="Picture 5" descr="German Inflation During the Weimar Republ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335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9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GermanHyperinflati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016" y="163902"/>
            <a:ext cx="4717870" cy="64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9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Economic Data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799"/>
            <a:ext cx="9872871" cy="451161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Workers paid daily and given time to shop before value of their wages fell </a:t>
            </a:r>
          </a:p>
          <a:p>
            <a:pPr eaLnBrk="1" hangingPunct="1"/>
            <a:r>
              <a:rPr lang="en-US" altLang="en-US" sz="3600" dirty="0" smtClean="0"/>
              <a:t>Housewives used small bills to fuel ovens b/c worth less than firewood</a:t>
            </a:r>
          </a:p>
          <a:p>
            <a:pPr eaLnBrk="1" hangingPunct="1"/>
            <a:r>
              <a:rPr lang="en-US" altLang="en-US" sz="3600" dirty="0" smtClean="0"/>
              <a:t>Depositors rec’d letters from banks informing them their life savings worth less than cost to maintain account</a:t>
            </a:r>
          </a:p>
        </p:txBody>
      </p:sp>
    </p:spTree>
    <p:extLst>
      <p:ext uri="{BB962C8B-B14F-4D97-AF65-F5344CB8AC3E}">
        <p14:creationId xmlns:p14="http://schemas.microsoft.com/office/powerpoint/2010/main" val="26525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135</TotalTime>
  <Words>622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Corbel</vt:lpstr>
      <vt:lpstr>Wingdings</vt:lpstr>
      <vt:lpstr>Basis</vt:lpstr>
      <vt:lpstr>Hyperinflation in Germany</vt:lpstr>
      <vt:lpstr>Background</vt:lpstr>
      <vt:lpstr>Germany</vt:lpstr>
      <vt:lpstr>Inflation</vt:lpstr>
      <vt:lpstr>Basic Costs</vt:lpstr>
      <vt:lpstr>German Woman Burning Money as Fuel</vt:lpstr>
      <vt:lpstr>Children Playing in the Streets</vt:lpstr>
      <vt:lpstr>PowerPoint Presentation</vt:lpstr>
      <vt:lpstr>Economic Data</vt:lpstr>
      <vt:lpstr>Economic Data</vt:lpstr>
      <vt:lpstr>Discussion Points</vt:lpstr>
      <vt:lpstr>Discussion Points </vt:lpstr>
      <vt:lpstr>Discussion Points </vt:lpstr>
      <vt:lpstr>Discussion Points </vt:lpstr>
      <vt:lpstr>PowerPoint Presentation</vt:lpstr>
      <vt:lpstr>Dawes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Hyperinflation in Germany</dc:title>
  <dc:creator>MacDonald, Jessica</dc:creator>
  <cp:lastModifiedBy>MacDonald, Jessica</cp:lastModifiedBy>
  <cp:revision>12</cp:revision>
  <dcterms:created xsi:type="dcterms:W3CDTF">2017-04-03T19:12:34Z</dcterms:created>
  <dcterms:modified xsi:type="dcterms:W3CDTF">2017-04-05T17:03:57Z</dcterms:modified>
</cp:coreProperties>
</file>