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8/30/2016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8/30/2016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Stimulus Based Multiple Choice (MCQs)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697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Questions (SAQs)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530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Analyze the Prompt</a:t>
            </a:r>
            <a:endParaRPr lang="en-US" dirty="0"/>
          </a:p>
        </p:txBody>
      </p:sp>
      <p:sp>
        <p:nvSpPr>
          <p:cNvPr id="5" name="Content Placeholder 4"/>
          <p:cNvSpPr>
            <a:spLocks noGrp="1"/>
          </p:cNvSpPr>
          <p:nvPr>
            <p:ph idx="1"/>
          </p:nvPr>
        </p:nvSpPr>
        <p:spPr/>
        <p:txBody>
          <a:bodyPr>
            <a:normAutofit/>
          </a:bodyPr>
          <a:lstStyle/>
          <a:p>
            <a:r>
              <a:rPr lang="en-US" sz="2800" dirty="0" smtClean="0"/>
              <a:t>Figure out what is the question is asking </a:t>
            </a:r>
          </a:p>
          <a:p>
            <a:r>
              <a:rPr lang="en-US" sz="2800" dirty="0" smtClean="0"/>
              <a:t>Figure out what you know about the question</a:t>
            </a:r>
          </a:p>
          <a:p>
            <a:r>
              <a:rPr lang="en-US" sz="2800" dirty="0" smtClean="0"/>
              <a:t>Remember ACE</a:t>
            </a:r>
          </a:p>
          <a:p>
            <a:pPr lvl="1"/>
            <a:r>
              <a:rPr lang="en-US" sz="2800" dirty="0" smtClean="0"/>
              <a:t>Assert your claim</a:t>
            </a:r>
          </a:p>
          <a:p>
            <a:pPr lvl="1"/>
            <a:r>
              <a:rPr lang="en-US" sz="2800" dirty="0" smtClean="0"/>
              <a:t>Cite your evidence</a:t>
            </a:r>
          </a:p>
          <a:p>
            <a:pPr lvl="1"/>
            <a:r>
              <a:rPr lang="en-US" sz="2800" dirty="0" smtClean="0"/>
              <a:t>Give an example that proves your evidence</a:t>
            </a:r>
            <a:endParaRPr lang="en-US" sz="2800" dirty="0"/>
          </a:p>
        </p:txBody>
      </p:sp>
    </p:spTree>
    <p:extLst>
      <p:ext uri="{BB962C8B-B14F-4D97-AF65-F5344CB8AC3E}">
        <p14:creationId xmlns:p14="http://schemas.microsoft.com/office/powerpoint/2010/main" val="2755950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Your Answer</a:t>
            </a:r>
            <a:endParaRPr lang="en-US" dirty="0"/>
          </a:p>
        </p:txBody>
      </p:sp>
      <p:sp>
        <p:nvSpPr>
          <p:cNvPr id="3" name="Content Placeholder 2"/>
          <p:cNvSpPr>
            <a:spLocks noGrp="1"/>
          </p:cNvSpPr>
          <p:nvPr>
            <p:ph idx="1"/>
          </p:nvPr>
        </p:nvSpPr>
        <p:spPr>
          <a:xfrm>
            <a:off x="9900" y="2201505"/>
            <a:ext cx="10554574" cy="3636511"/>
          </a:xfrm>
        </p:spPr>
        <p:txBody>
          <a:bodyPr>
            <a:normAutofit lnSpcReduction="10000"/>
          </a:bodyPr>
          <a:lstStyle/>
          <a:p>
            <a:pPr lvl="1"/>
            <a:r>
              <a:rPr lang="en-US" sz="2400" dirty="0" smtClean="0"/>
              <a:t>Quickly list / jot down what you already know about the topic / question</a:t>
            </a:r>
          </a:p>
          <a:p>
            <a:pPr lvl="1"/>
            <a:r>
              <a:rPr lang="en-US" sz="2400" dirty="0" smtClean="0"/>
              <a:t>Read </a:t>
            </a:r>
            <a:r>
              <a:rPr lang="en-US" sz="2400" dirty="0"/>
              <a:t>the prompt (if you can write on the prompt, use CLOSE reading skills</a:t>
            </a:r>
            <a:r>
              <a:rPr lang="en-US" sz="2400" dirty="0" smtClean="0"/>
              <a:t>) – if not, write them on a separate sheet of paper</a:t>
            </a:r>
            <a:endParaRPr lang="en-US" sz="2400" dirty="0"/>
          </a:p>
          <a:p>
            <a:pPr lvl="2"/>
            <a:r>
              <a:rPr lang="en-US" sz="2400" dirty="0"/>
              <a:t>Underline main ideas</a:t>
            </a:r>
          </a:p>
          <a:p>
            <a:pPr lvl="2"/>
            <a:r>
              <a:rPr lang="en-US" sz="2400" dirty="0"/>
              <a:t>Circle words you don’t know</a:t>
            </a:r>
          </a:p>
          <a:p>
            <a:pPr lvl="2"/>
            <a:r>
              <a:rPr lang="en-US" sz="2400" dirty="0"/>
              <a:t>Write in the margins – author’s examples, your connections, etc</a:t>
            </a:r>
            <a:r>
              <a:rPr lang="en-US" sz="2400" dirty="0" smtClean="0"/>
              <a:t>.</a:t>
            </a:r>
            <a:endParaRPr lang="en-US" sz="2400" dirty="0"/>
          </a:p>
          <a:p>
            <a:pPr marL="0" indent="0">
              <a:buNone/>
            </a:pPr>
            <a:endParaRPr lang="en-US" dirty="0"/>
          </a:p>
        </p:txBody>
      </p:sp>
    </p:spTree>
    <p:extLst>
      <p:ext uri="{BB962C8B-B14F-4D97-AF65-F5344CB8AC3E}">
        <p14:creationId xmlns:p14="http://schemas.microsoft.com/office/powerpoint/2010/main" val="2102846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Your Answer</a:t>
            </a:r>
            <a:endParaRPr lang="en-US" dirty="0"/>
          </a:p>
        </p:txBody>
      </p:sp>
      <p:sp>
        <p:nvSpPr>
          <p:cNvPr id="3" name="Content Placeholder 2"/>
          <p:cNvSpPr>
            <a:spLocks noGrp="1"/>
          </p:cNvSpPr>
          <p:nvPr>
            <p:ph idx="1"/>
          </p:nvPr>
        </p:nvSpPr>
        <p:spPr>
          <a:xfrm>
            <a:off x="818712" y="2222287"/>
            <a:ext cx="9489070" cy="3636511"/>
          </a:xfrm>
        </p:spPr>
        <p:txBody>
          <a:bodyPr>
            <a:normAutofit/>
          </a:bodyPr>
          <a:lstStyle/>
          <a:p>
            <a:r>
              <a:rPr lang="en-US" sz="3200" dirty="0"/>
              <a:t>Use complete sentences; an outline or bulleted list alone is not acceptable.  </a:t>
            </a:r>
            <a:endParaRPr lang="en-US" sz="3200" dirty="0"/>
          </a:p>
          <a:p>
            <a:r>
              <a:rPr lang="en-US" sz="3200" dirty="0" smtClean="0"/>
              <a:t>Separate your answer into part A, B, C</a:t>
            </a:r>
          </a:p>
          <a:p>
            <a:pPr lvl="1"/>
            <a:r>
              <a:rPr lang="en-US" sz="3200" dirty="0" smtClean="0"/>
              <a:t>A.  Blah, blah, blah, blah</a:t>
            </a:r>
          </a:p>
          <a:p>
            <a:pPr lvl="1"/>
            <a:r>
              <a:rPr lang="en-US" sz="3200" dirty="0" smtClean="0"/>
              <a:t>B.  Blah, blah, blah, blah</a:t>
            </a:r>
            <a:endParaRPr lang="en-US" sz="3200" dirty="0"/>
          </a:p>
        </p:txBody>
      </p:sp>
    </p:spTree>
    <p:extLst>
      <p:ext uri="{BB962C8B-B14F-4D97-AF65-F5344CB8AC3E}">
        <p14:creationId xmlns:p14="http://schemas.microsoft.com/office/powerpoint/2010/main" val="1133579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309558" y="2057400"/>
            <a:ext cx="9956660" cy="3832571"/>
          </a:xfrm>
        </p:spPr>
        <p:txBody>
          <a:bodyPr>
            <a:normAutofit fontScale="77500" lnSpcReduction="20000"/>
          </a:bodyPr>
          <a:lstStyle/>
          <a:p>
            <a:pPr marL="0" indent="0">
              <a:buNone/>
            </a:pPr>
            <a:r>
              <a:rPr lang="en-US" b="1" dirty="0"/>
              <a:t>Source 1</a:t>
            </a:r>
            <a:endParaRPr lang="en-US" dirty="0"/>
          </a:p>
          <a:p>
            <a:pPr marL="0" indent="0">
              <a:buNone/>
            </a:pPr>
            <a:r>
              <a:rPr lang="en-US" dirty="0"/>
              <a:t>In Mesopotamian societies the institutionalization of patriarchy created sharply defined boundaries between women of different classes, although the development of new the new gender definitions and of the customs associated with them proceeded unevenly.  The State, during the process of the establishment of written law codes, increased the property rights of upper-class women, while it circumscribed their sexual rights and finally totally eroded them.  The lifelong dependency of women on fathers and husbands became so firmly established in law and custom as to be considered “natural”  and </a:t>
            </a:r>
            <a:r>
              <a:rPr lang="en-US" dirty="0" err="1"/>
              <a:t>god-given</a:t>
            </a:r>
            <a:r>
              <a:rPr lang="en-US" dirty="0"/>
              <a:t>.  In the case of lower-class women, their labor power served either their families or those who owned their families’ services.  Their sexual and reproductive capacities were commodified, traded, leased, or sold in the interest of male family members.  Women of all classes had traditionally been excluded from military power and were, by the turn of the first millennium BC excluded from formal education, insofar as it had been institutionalized. – Gerda Lerner, </a:t>
            </a:r>
            <a:r>
              <a:rPr lang="en-US" i="1" dirty="0"/>
              <a:t>The Creation of Patriarchy</a:t>
            </a:r>
            <a:r>
              <a:rPr lang="en-US" dirty="0"/>
              <a:t>, </a:t>
            </a:r>
            <a:r>
              <a:rPr lang="en-US" dirty="0" smtClean="0"/>
              <a:t>1986</a:t>
            </a:r>
            <a:endParaRPr lang="en-US" dirty="0"/>
          </a:p>
          <a:p>
            <a:pPr marL="0" indent="0">
              <a:buNone/>
            </a:pPr>
            <a:r>
              <a:rPr lang="en-US" b="1" dirty="0"/>
              <a:t>Source 2</a:t>
            </a:r>
            <a:endParaRPr lang="en-US" dirty="0"/>
          </a:p>
          <a:p>
            <a:pPr marL="0" indent="0">
              <a:buNone/>
            </a:pPr>
            <a:r>
              <a:rPr lang="en-US" dirty="0"/>
              <a:t>What was the real cause of the rise of patriarchy, which became increasingly oppressive to women in the Near East after Sumerian civilization waned?  Several reasons suggest themselves.  The first is militarism…Second, where commercialism held sway at the same time [as militarism] the worst examples of patriarchy were found.  The third factor [for increasing patriarchy]: confidence [or more specifically, lack of confidence.]  It is the threatened male and the threatened society…which created such a restricted role for women. – Barbara S. </a:t>
            </a:r>
            <a:r>
              <a:rPr lang="en-US" dirty="0" err="1"/>
              <a:t>Lesko</a:t>
            </a:r>
            <a:r>
              <a:rPr lang="en-US" dirty="0"/>
              <a:t> “</a:t>
            </a:r>
            <a:r>
              <a:rPr lang="en-US" i="1" dirty="0"/>
              <a:t>Women of Egypt and the Ancient Near East</a:t>
            </a:r>
            <a:r>
              <a:rPr lang="en-US" dirty="0"/>
              <a:t>,” 1987</a:t>
            </a:r>
          </a:p>
          <a:p>
            <a:endParaRPr lang="en-US" dirty="0"/>
          </a:p>
        </p:txBody>
      </p:sp>
    </p:spTree>
    <p:extLst>
      <p:ext uri="{BB962C8B-B14F-4D97-AF65-F5344CB8AC3E}">
        <p14:creationId xmlns:p14="http://schemas.microsoft.com/office/powerpoint/2010/main" val="1578154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818712" y="2222287"/>
            <a:ext cx="8896788" cy="3636511"/>
          </a:xfrm>
        </p:spPr>
        <p:txBody>
          <a:bodyPr/>
          <a:lstStyle/>
          <a:p>
            <a:pPr marL="0" indent="0">
              <a:buNone/>
            </a:pPr>
            <a:r>
              <a:rPr lang="en-US" dirty="0"/>
              <a:t>Using the excerpts, answer a, b and c.</a:t>
            </a:r>
          </a:p>
          <a:p>
            <a:pPr marL="0" indent="0">
              <a:buNone/>
            </a:pPr>
            <a:r>
              <a:rPr lang="en-US" dirty="0"/>
              <a:t>A.  Briefly explain ONE major similarity between Gerda Lerner and Barbara </a:t>
            </a:r>
            <a:r>
              <a:rPr lang="en-US" dirty="0" err="1"/>
              <a:t>Lesko’s</a:t>
            </a:r>
            <a:r>
              <a:rPr lang="en-US" dirty="0"/>
              <a:t> historical interpretation about the rise of patriarchy.</a:t>
            </a:r>
          </a:p>
          <a:p>
            <a:pPr marL="0" indent="0">
              <a:buNone/>
            </a:pPr>
            <a:endParaRPr lang="en-US" dirty="0"/>
          </a:p>
          <a:p>
            <a:pPr marL="0" indent="0">
              <a:buNone/>
            </a:pPr>
            <a:r>
              <a:rPr lang="en-US" dirty="0"/>
              <a:t>B. Explain, using specific historical evidence, a political development that supported the development of patriarchy.</a:t>
            </a:r>
          </a:p>
          <a:p>
            <a:pPr marL="0" indent="0">
              <a:buNone/>
            </a:pPr>
            <a:r>
              <a:rPr lang="en-US" dirty="0"/>
              <a:t> </a:t>
            </a:r>
          </a:p>
          <a:p>
            <a:pPr marL="0" indent="0">
              <a:buNone/>
            </a:pPr>
            <a:r>
              <a:rPr lang="en-US" dirty="0"/>
              <a:t>C.  Explain, using specific historical evidence, an example of an economic impact that occurred as a result of due to the rise of patriarchy. </a:t>
            </a:r>
          </a:p>
          <a:p>
            <a:endParaRPr lang="en-US" dirty="0"/>
          </a:p>
        </p:txBody>
      </p:sp>
    </p:spTree>
    <p:extLst>
      <p:ext uri="{BB962C8B-B14F-4D97-AF65-F5344CB8AC3E}">
        <p14:creationId xmlns:p14="http://schemas.microsoft.com/office/powerpoint/2010/main" val="322515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Individually </a:t>
            </a:r>
            <a:endParaRPr lang="en-US" dirty="0"/>
          </a:p>
        </p:txBody>
      </p:sp>
      <p:sp>
        <p:nvSpPr>
          <p:cNvPr id="3" name="Content Placeholder 2"/>
          <p:cNvSpPr>
            <a:spLocks noGrp="1"/>
          </p:cNvSpPr>
          <p:nvPr>
            <p:ph idx="1"/>
          </p:nvPr>
        </p:nvSpPr>
        <p:spPr>
          <a:xfrm>
            <a:off x="818712" y="2222287"/>
            <a:ext cx="8491543" cy="3636511"/>
          </a:xfrm>
        </p:spPr>
        <p:txBody>
          <a:bodyPr>
            <a:normAutofit/>
          </a:bodyPr>
          <a:lstStyle/>
          <a:p>
            <a:r>
              <a:rPr lang="en-US" sz="3600" dirty="0" smtClean="0"/>
              <a:t>Complete on your own, then compare answers with your partners.  Be sure to discuss your EVIDENCE.</a:t>
            </a:r>
            <a:endParaRPr lang="en-US" sz="3600" dirty="0"/>
          </a:p>
        </p:txBody>
      </p:sp>
    </p:spTree>
    <p:extLst>
      <p:ext uri="{BB962C8B-B14F-4D97-AF65-F5344CB8AC3E}">
        <p14:creationId xmlns:p14="http://schemas.microsoft.com/office/powerpoint/2010/main" val="89818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09" y="1455106"/>
            <a:ext cx="10571998" cy="970450"/>
          </a:xfrm>
        </p:spPr>
        <p:txBody>
          <a:bodyPr/>
          <a:lstStyle/>
          <a:p>
            <a:pPr lvl="0"/>
            <a:r>
              <a:rPr lang="en-US" sz="3200" dirty="0"/>
              <a:t>Historians have argued that the adoption of agriculture during the Neolithic Revolution was one of the most important transformations in human history.</a:t>
            </a:r>
            <a:br>
              <a:rPr lang="en-US" sz="3200" dirty="0"/>
            </a:br>
            <a:endParaRPr lang="en-US" sz="3200" dirty="0"/>
          </a:p>
        </p:txBody>
      </p:sp>
      <p:sp>
        <p:nvSpPr>
          <p:cNvPr id="3" name="Content Placeholder 2"/>
          <p:cNvSpPr>
            <a:spLocks noGrp="1"/>
          </p:cNvSpPr>
          <p:nvPr>
            <p:ph idx="1"/>
          </p:nvPr>
        </p:nvSpPr>
        <p:spPr>
          <a:xfrm>
            <a:off x="342409" y="2315806"/>
            <a:ext cx="8344391" cy="3636511"/>
          </a:xfrm>
        </p:spPr>
        <p:txBody>
          <a:bodyPr>
            <a:normAutofit fontScale="85000" lnSpcReduction="10000"/>
          </a:bodyPr>
          <a:lstStyle/>
          <a:p>
            <a:pPr lvl="0">
              <a:buFont typeface="+mj-lt"/>
              <a:buAutoNum type="alphaUcPeriod"/>
            </a:pPr>
            <a:r>
              <a:rPr lang="en-US" sz="2800" dirty="0" smtClean="0"/>
              <a:t>Identify </a:t>
            </a:r>
            <a:r>
              <a:rPr lang="en-US" sz="2800" dirty="0"/>
              <a:t>and explain ONE positive result of the Neolithic Revolution.</a:t>
            </a:r>
          </a:p>
          <a:p>
            <a:pPr lvl="0">
              <a:buFont typeface="+mj-lt"/>
              <a:buAutoNum type="alphaUcPeriod"/>
            </a:pPr>
            <a:endParaRPr lang="en-US" sz="2800" dirty="0" smtClean="0"/>
          </a:p>
          <a:p>
            <a:pPr lvl="0">
              <a:buFont typeface="+mj-lt"/>
              <a:buAutoNum type="alphaUcPeriod"/>
            </a:pPr>
            <a:r>
              <a:rPr lang="en-US" sz="2800" dirty="0" smtClean="0"/>
              <a:t>Identify </a:t>
            </a:r>
            <a:r>
              <a:rPr lang="en-US" sz="2800" dirty="0"/>
              <a:t>and explain ONE negative result of the Neolithic Revolution</a:t>
            </a:r>
          </a:p>
          <a:p>
            <a:pPr lvl="0">
              <a:buFont typeface="+mj-lt"/>
              <a:buAutoNum type="alphaUcPeriod"/>
            </a:pPr>
            <a:endParaRPr lang="en-US" sz="2800" dirty="0" smtClean="0"/>
          </a:p>
          <a:p>
            <a:pPr lvl="0">
              <a:buFont typeface="+mj-lt"/>
              <a:buAutoNum type="alphaUcPeriod"/>
            </a:pPr>
            <a:r>
              <a:rPr lang="en-US" sz="2800" dirty="0" smtClean="0"/>
              <a:t>Identify </a:t>
            </a:r>
            <a:r>
              <a:rPr lang="en-US" sz="2800" dirty="0"/>
              <a:t>and explain ONE feature that distinguished the Neolithic Age from the Paleolithic Age</a:t>
            </a:r>
          </a:p>
          <a:p>
            <a:endParaRPr lang="en-US" dirty="0"/>
          </a:p>
        </p:txBody>
      </p:sp>
    </p:spTree>
    <p:extLst>
      <p:ext uri="{BB962C8B-B14F-4D97-AF65-F5344CB8AC3E}">
        <p14:creationId xmlns:p14="http://schemas.microsoft.com/office/powerpoint/2010/main" val="1826811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 Analyze the Stimulus:</a:t>
            </a:r>
            <a:endParaRPr lang="en-US" dirty="0"/>
          </a:p>
        </p:txBody>
      </p:sp>
      <p:sp>
        <p:nvSpPr>
          <p:cNvPr id="3" name="Content Placeholder 2"/>
          <p:cNvSpPr>
            <a:spLocks noGrp="1"/>
          </p:cNvSpPr>
          <p:nvPr>
            <p:ph idx="1"/>
          </p:nvPr>
        </p:nvSpPr>
        <p:spPr>
          <a:xfrm>
            <a:off x="818712" y="2222286"/>
            <a:ext cx="8618586" cy="4635713"/>
          </a:xfrm>
        </p:spPr>
        <p:txBody>
          <a:bodyPr>
            <a:normAutofit fontScale="92500" lnSpcReduction="10000"/>
          </a:bodyPr>
          <a:lstStyle/>
          <a:p>
            <a:r>
              <a:rPr lang="en-US" sz="2800" dirty="0" smtClean="0"/>
              <a:t>What is the purpose of the document / image?</a:t>
            </a:r>
          </a:p>
          <a:p>
            <a:r>
              <a:rPr lang="en-US" sz="2800" dirty="0" smtClean="0"/>
              <a:t>What is the author saying?</a:t>
            </a:r>
          </a:p>
          <a:p>
            <a:r>
              <a:rPr lang="en-US" sz="2800" dirty="0" smtClean="0"/>
              <a:t>What is the author </a:t>
            </a:r>
            <a:r>
              <a:rPr lang="en-US" sz="2800" i="1" dirty="0" smtClean="0"/>
              <a:t>trying </a:t>
            </a:r>
            <a:r>
              <a:rPr lang="en-US" sz="2800" dirty="0" smtClean="0"/>
              <a:t>to say? (read between the lines)</a:t>
            </a:r>
          </a:p>
          <a:p>
            <a:r>
              <a:rPr lang="en-US" sz="2800" dirty="0" smtClean="0"/>
              <a:t>What is the author </a:t>
            </a:r>
            <a:r>
              <a:rPr lang="en-US" sz="2800" i="1" dirty="0" smtClean="0"/>
              <a:t>not</a:t>
            </a:r>
            <a:r>
              <a:rPr lang="en-US" sz="2800" dirty="0" smtClean="0"/>
              <a:t> saying/ what is not discussed?</a:t>
            </a:r>
          </a:p>
          <a:p>
            <a:r>
              <a:rPr lang="en-US" sz="2800" dirty="0" smtClean="0"/>
              <a:t>What is going on in the rest of the world at this time? (contextualization)</a:t>
            </a:r>
          </a:p>
          <a:p>
            <a:r>
              <a:rPr lang="en-US" sz="2800" dirty="0" smtClean="0"/>
              <a:t>Why is the author speaking / printing/ etc.? (causation)</a:t>
            </a:r>
          </a:p>
          <a:p>
            <a:endParaRPr lang="en-US" dirty="0"/>
          </a:p>
        </p:txBody>
      </p:sp>
    </p:spTree>
    <p:extLst>
      <p:ext uri="{BB962C8B-B14F-4D97-AF65-F5344CB8AC3E}">
        <p14:creationId xmlns:p14="http://schemas.microsoft.com/office/powerpoint/2010/main" val="2007422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Synthesize:</a:t>
            </a:r>
            <a:endParaRPr lang="en-US" dirty="0"/>
          </a:p>
        </p:txBody>
      </p:sp>
      <p:sp>
        <p:nvSpPr>
          <p:cNvPr id="3" name="Content Placeholder 2"/>
          <p:cNvSpPr>
            <a:spLocks noGrp="1"/>
          </p:cNvSpPr>
          <p:nvPr>
            <p:ph idx="1"/>
          </p:nvPr>
        </p:nvSpPr>
        <p:spPr>
          <a:xfrm>
            <a:off x="818712" y="2222286"/>
            <a:ext cx="6703522" cy="4635713"/>
          </a:xfrm>
        </p:spPr>
        <p:txBody>
          <a:bodyPr>
            <a:normAutofit/>
          </a:bodyPr>
          <a:lstStyle/>
          <a:p>
            <a:r>
              <a:rPr lang="en-US" sz="2800" dirty="0" smtClean="0"/>
              <a:t>What you know about the topic from your reading and discussion</a:t>
            </a:r>
          </a:p>
          <a:p>
            <a:endParaRPr lang="en-US" sz="2800" dirty="0" smtClean="0"/>
          </a:p>
          <a:p>
            <a:r>
              <a:rPr lang="en-US" sz="2800" dirty="0" smtClean="0"/>
              <a:t>EVIDENCE from the document or prompt</a:t>
            </a:r>
          </a:p>
          <a:p>
            <a:endParaRPr lang="en-US" dirty="0"/>
          </a:p>
        </p:txBody>
      </p:sp>
    </p:spTree>
    <p:extLst>
      <p:ext uri="{BB962C8B-B14F-4D97-AF65-F5344CB8AC3E}">
        <p14:creationId xmlns:p14="http://schemas.microsoft.com/office/powerpoint/2010/main" val="427940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good test taking strategies:</a:t>
            </a:r>
            <a:endParaRPr lang="en-US" dirty="0"/>
          </a:p>
        </p:txBody>
      </p:sp>
      <p:sp>
        <p:nvSpPr>
          <p:cNvPr id="3" name="Content Placeholder 2"/>
          <p:cNvSpPr>
            <a:spLocks noGrp="1"/>
          </p:cNvSpPr>
          <p:nvPr>
            <p:ph idx="1"/>
          </p:nvPr>
        </p:nvSpPr>
        <p:spPr>
          <a:xfrm>
            <a:off x="818712" y="2222287"/>
            <a:ext cx="10554574" cy="4299283"/>
          </a:xfrm>
        </p:spPr>
        <p:txBody>
          <a:bodyPr>
            <a:noAutofit/>
          </a:bodyPr>
          <a:lstStyle/>
          <a:p>
            <a:r>
              <a:rPr lang="en-US" sz="2800" dirty="0" smtClean="0"/>
              <a:t>First eliminate answers that make no sense / contain false information</a:t>
            </a:r>
          </a:p>
          <a:p>
            <a:r>
              <a:rPr lang="en-US" sz="2800" dirty="0" smtClean="0"/>
              <a:t>Look for “absolute” words (all, every, never, etc.) – those </a:t>
            </a:r>
            <a:r>
              <a:rPr lang="en-US" sz="2800" u="sng" dirty="0" smtClean="0"/>
              <a:t>almost</a:t>
            </a:r>
            <a:r>
              <a:rPr lang="en-US" sz="2800" dirty="0" smtClean="0"/>
              <a:t> never are true</a:t>
            </a:r>
          </a:p>
          <a:p>
            <a:r>
              <a:rPr lang="en-US" sz="2800" dirty="0" smtClean="0"/>
              <a:t>Try to narrow to two answers</a:t>
            </a:r>
          </a:p>
          <a:p>
            <a:r>
              <a:rPr lang="en-US" sz="2800" dirty="0" smtClean="0"/>
              <a:t>Choose the one that makes the most sense AND that you can identify some type of evidence to prove in the question</a:t>
            </a:r>
            <a:endParaRPr lang="en-US" sz="2800" dirty="0"/>
          </a:p>
        </p:txBody>
      </p:sp>
    </p:spTree>
    <p:extLst>
      <p:ext uri="{BB962C8B-B14F-4D97-AF65-F5344CB8AC3E}">
        <p14:creationId xmlns:p14="http://schemas.microsoft.com/office/powerpoint/2010/main" val="367818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pic>
        <p:nvPicPr>
          <p:cNvPr id="4" name="Content Placeholder 3" descr="https://lh4.googleusercontent.com/u5OgKhANZ0sQu1_Bc07HKzabIE51tDvlHaNzBdXc5spSMreX2Sjhk1LHB_SGGPC6mm5BTDvg4Fxm3Mq0Eeu9nE2697MtO7Dvq34rfDMd_nT-VV9hoxX77cathBsN84Z-Z7uObPN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2256" y="1745674"/>
            <a:ext cx="6155074" cy="4956464"/>
          </a:xfrm>
          <a:prstGeom prst="rect">
            <a:avLst/>
          </a:prstGeom>
          <a:noFill/>
          <a:ln>
            <a:noFill/>
          </a:ln>
        </p:spPr>
      </p:pic>
    </p:spTree>
    <p:extLst>
      <p:ext uri="{BB962C8B-B14F-4D97-AF65-F5344CB8AC3E}">
        <p14:creationId xmlns:p14="http://schemas.microsoft.com/office/powerpoint/2010/main" val="14294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00" y="582270"/>
            <a:ext cx="10027718" cy="970450"/>
          </a:xfrm>
        </p:spPr>
        <p:txBody>
          <a:bodyPr/>
          <a:lstStyle/>
          <a:p>
            <a:pPr lvl="0"/>
            <a:r>
              <a:rPr lang="en-US" sz="2800" dirty="0" smtClean="0"/>
              <a:t>1. </a:t>
            </a:r>
            <a:r>
              <a:rPr lang="en-US" sz="2800" dirty="0"/>
              <a:t>The relationship between Hammurabi and Shamash as depicted in the image best illustrates which of the following features of ancient civilizations</a:t>
            </a:r>
            <a:r>
              <a:rPr lang="en-US" sz="2800" dirty="0" smtClean="0"/>
              <a:t>.</a:t>
            </a:r>
            <a:endParaRPr lang="en-US" sz="2800" dirty="0"/>
          </a:p>
        </p:txBody>
      </p:sp>
      <p:sp>
        <p:nvSpPr>
          <p:cNvPr id="3" name="Content Placeholder 2"/>
          <p:cNvSpPr>
            <a:spLocks noGrp="1"/>
          </p:cNvSpPr>
          <p:nvPr>
            <p:ph idx="1"/>
          </p:nvPr>
        </p:nvSpPr>
        <p:spPr/>
        <p:txBody>
          <a:bodyPr/>
          <a:lstStyle/>
          <a:p>
            <a:pPr lvl="0" fontAlgn="base">
              <a:buFont typeface="+mj-lt"/>
              <a:buAutoNum type="alphaUcPeriod"/>
            </a:pPr>
            <a:r>
              <a:rPr lang="en-US" dirty="0" smtClean="0"/>
              <a:t>Rulers </a:t>
            </a:r>
            <a:r>
              <a:rPr lang="en-US" dirty="0"/>
              <a:t>deferred to the priestly class for religious guidance</a:t>
            </a:r>
          </a:p>
          <a:p>
            <a:pPr lvl="0" fontAlgn="base">
              <a:buFont typeface="+mj-lt"/>
              <a:buAutoNum type="alphaUcPeriod"/>
            </a:pPr>
            <a:r>
              <a:rPr lang="en-US" dirty="0"/>
              <a:t>Rulers asserted that royal laws were superior to diving laws.</a:t>
            </a:r>
          </a:p>
          <a:p>
            <a:pPr lvl="0" fontAlgn="base">
              <a:buFont typeface="+mj-lt"/>
              <a:buAutoNum type="alphaUcPeriod"/>
            </a:pPr>
            <a:r>
              <a:rPr lang="en-US" dirty="0"/>
              <a:t>Rulers created new religions to unify conquered peoples.</a:t>
            </a:r>
          </a:p>
          <a:p>
            <a:pPr lvl="0" fontAlgn="base">
              <a:buFont typeface="+mj-lt"/>
              <a:buAutoNum type="alphaUcPeriod"/>
            </a:pPr>
            <a:r>
              <a:rPr lang="en-US" dirty="0"/>
              <a:t>Rulers claimed that their authority derived directly from divine power.</a:t>
            </a:r>
          </a:p>
          <a:p>
            <a:pPr marL="0" indent="0">
              <a:buNone/>
            </a:pPr>
            <a:endParaRPr lang="en-US" b="1" dirty="0" smtClean="0"/>
          </a:p>
          <a:p>
            <a:pPr marL="0" indent="0">
              <a:buNone/>
            </a:pPr>
            <a:r>
              <a:rPr lang="en-US" b="1" dirty="0" smtClean="0"/>
              <a:t>Discuss with your group.  Eliminate incorrect choices that don’t make sense and talk about why.  Choose the best answer, then write a sentence with the </a:t>
            </a:r>
            <a:r>
              <a:rPr lang="en-US" u="sng" dirty="0" smtClean="0"/>
              <a:t>EVIDENCE</a:t>
            </a:r>
            <a:r>
              <a:rPr lang="en-US" dirty="0" smtClean="0"/>
              <a:t> </a:t>
            </a:r>
            <a:r>
              <a:rPr lang="en-US" b="1" dirty="0" smtClean="0"/>
              <a:t>from the image that supports your choice.</a:t>
            </a:r>
            <a:endParaRPr lang="en-US" b="1" dirty="0"/>
          </a:p>
        </p:txBody>
      </p:sp>
    </p:spTree>
    <p:extLst>
      <p:ext uri="{BB962C8B-B14F-4D97-AF65-F5344CB8AC3E}">
        <p14:creationId xmlns:p14="http://schemas.microsoft.com/office/powerpoint/2010/main" val="408919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73" y="810871"/>
            <a:ext cx="10571998" cy="970450"/>
          </a:xfrm>
        </p:spPr>
        <p:txBody>
          <a:bodyPr/>
          <a:lstStyle/>
          <a:p>
            <a:pPr lvl="0" fontAlgn="base"/>
            <a:r>
              <a:rPr lang="en-US" sz="2800" dirty="0" smtClean="0"/>
              <a:t>2. In </a:t>
            </a:r>
            <a:r>
              <a:rPr lang="en-US" sz="2800" dirty="0"/>
              <a:t>addition to commissioning the creation of objects such as the one shown in the image, rulers of early civilizations most commonly used which of the following activities to demonstrate their religious authority?</a:t>
            </a:r>
          </a:p>
        </p:txBody>
      </p:sp>
      <p:sp>
        <p:nvSpPr>
          <p:cNvPr id="3" name="Content Placeholder 2"/>
          <p:cNvSpPr>
            <a:spLocks noGrp="1"/>
          </p:cNvSpPr>
          <p:nvPr>
            <p:ph idx="1"/>
          </p:nvPr>
        </p:nvSpPr>
        <p:spPr/>
        <p:txBody>
          <a:bodyPr/>
          <a:lstStyle/>
          <a:p>
            <a:pPr lvl="0" fontAlgn="base">
              <a:buFont typeface="+mj-lt"/>
              <a:buAutoNum type="alphaUcPeriod"/>
            </a:pPr>
            <a:r>
              <a:rPr lang="en-US" dirty="0"/>
              <a:t>The creation of systems of record keeping</a:t>
            </a:r>
          </a:p>
          <a:p>
            <a:pPr lvl="0" fontAlgn="base">
              <a:buFont typeface="+mj-lt"/>
              <a:buAutoNum type="alphaUcPeriod"/>
            </a:pPr>
            <a:r>
              <a:rPr lang="en-US" dirty="0"/>
              <a:t>The creation of epic mythologies</a:t>
            </a:r>
          </a:p>
          <a:p>
            <a:pPr lvl="0" fontAlgn="base">
              <a:buFont typeface="+mj-lt"/>
              <a:buAutoNum type="alphaUcPeriod"/>
            </a:pPr>
            <a:r>
              <a:rPr lang="en-US" dirty="0"/>
              <a:t>The construction of water-control systems</a:t>
            </a:r>
          </a:p>
          <a:p>
            <a:pPr>
              <a:buFont typeface="+mj-lt"/>
              <a:buAutoNum type="alphaUcPeriod"/>
            </a:pPr>
            <a:r>
              <a:rPr lang="en-US" dirty="0"/>
              <a:t>The construction of monumental </a:t>
            </a:r>
            <a:r>
              <a:rPr lang="en-US" dirty="0" smtClean="0"/>
              <a:t>architecture</a:t>
            </a:r>
          </a:p>
          <a:p>
            <a:pPr marL="0" indent="0">
              <a:buNone/>
            </a:pPr>
            <a:endParaRPr lang="en-US" b="1" dirty="0" smtClean="0"/>
          </a:p>
          <a:p>
            <a:pPr marL="0" indent="0">
              <a:buNone/>
            </a:pPr>
            <a:r>
              <a:rPr lang="en-US" b="1" dirty="0"/>
              <a:t>Discuss with your group.  Eliminate incorrect choices that don’t make sense and talk about why.  Choose the best answer, then write a sentence with the </a:t>
            </a:r>
            <a:r>
              <a:rPr lang="en-US" u="sng" dirty="0"/>
              <a:t>EVIDENCE</a:t>
            </a:r>
            <a:r>
              <a:rPr lang="en-US" dirty="0"/>
              <a:t> </a:t>
            </a:r>
            <a:r>
              <a:rPr lang="en-US" b="1" dirty="0"/>
              <a:t>from the image that supports your choice.</a:t>
            </a:r>
            <a:endParaRPr lang="en-US" b="1" dirty="0"/>
          </a:p>
        </p:txBody>
      </p:sp>
    </p:spTree>
    <p:extLst>
      <p:ext uri="{BB962C8B-B14F-4D97-AF65-F5344CB8AC3E}">
        <p14:creationId xmlns:p14="http://schemas.microsoft.com/office/powerpoint/2010/main" val="1792850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7" y="478361"/>
            <a:ext cx="9975764" cy="970450"/>
          </a:xfrm>
        </p:spPr>
        <p:txBody>
          <a:bodyPr/>
          <a:lstStyle/>
          <a:p>
            <a:pPr lvl="0" fontAlgn="base"/>
            <a:r>
              <a:rPr lang="en-US" sz="2800" dirty="0" smtClean="0"/>
              <a:t>3. Which </a:t>
            </a:r>
            <a:r>
              <a:rPr lang="en-US" sz="2800" dirty="0"/>
              <a:t>of the following best describes the significance of legal codes to early civilizations?</a:t>
            </a:r>
          </a:p>
        </p:txBody>
      </p:sp>
      <p:sp>
        <p:nvSpPr>
          <p:cNvPr id="3" name="Content Placeholder 2"/>
          <p:cNvSpPr>
            <a:spLocks noGrp="1"/>
          </p:cNvSpPr>
          <p:nvPr>
            <p:ph idx="1"/>
          </p:nvPr>
        </p:nvSpPr>
        <p:spPr/>
        <p:txBody>
          <a:bodyPr/>
          <a:lstStyle/>
          <a:p>
            <a:pPr lvl="0" fontAlgn="base">
              <a:buFont typeface="+mj-lt"/>
              <a:buAutoNum type="alphaUcPeriod"/>
            </a:pPr>
            <a:r>
              <a:rPr lang="en-US" sz="2000" dirty="0"/>
              <a:t>They granted citizens the right to choose their rulers and representatives.</a:t>
            </a:r>
          </a:p>
          <a:p>
            <a:pPr lvl="0" fontAlgn="base">
              <a:buFont typeface="+mj-lt"/>
              <a:buAutoNum type="alphaUcPeriod"/>
            </a:pPr>
            <a:r>
              <a:rPr lang="en-US" sz="2000" dirty="0"/>
              <a:t>They reflected and reinforced existing social and political hierarchies.</a:t>
            </a:r>
          </a:p>
          <a:p>
            <a:pPr lvl="0" fontAlgn="base">
              <a:buFont typeface="+mj-lt"/>
              <a:buAutoNum type="alphaUcPeriod"/>
            </a:pPr>
            <a:r>
              <a:rPr lang="en-US" sz="2000" dirty="0"/>
              <a:t>They facilitated the introduction of monotheistic religions.</a:t>
            </a:r>
          </a:p>
          <a:p>
            <a:pPr lvl="0" fontAlgn="base">
              <a:buFont typeface="+mj-lt"/>
              <a:buAutoNum type="alphaUcPeriod"/>
            </a:pPr>
            <a:r>
              <a:rPr lang="en-US" sz="2000" dirty="0"/>
              <a:t>They effectively settled disputes between pastoralist and agrarian communities.</a:t>
            </a:r>
          </a:p>
          <a:p>
            <a:pPr marL="0" indent="0">
              <a:buNone/>
            </a:pPr>
            <a:endParaRPr lang="en-US" b="1" dirty="0" smtClean="0"/>
          </a:p>
          <a:p>
            <a:pPr marL="0" indent="0">
              <a:buNone/>
            </a:pPr>
            <a:r>
              <a:rPr lang="en-US" b="1" dirty="0"/>
              <a:t>Discuss with your group.  Eliminate incorrect choices that don’t make sense and talk about why.  Choose the best answer, then write a sentence with the </a:t>
            </a:r>
            <a:r>
              <a:rPr lang="en-US" u="sng" dirty="0"/>
              <a:t>EVIDENCE</a:t>
            </a:r>
            <a:r>
              <a:rPr lang="en-US" dirty="0"/>
              <a:t> </a:t>
            </a:r>
            <a:r>
              <a:rPr lang="en-US" b="1" dirty="0"/>
              <a:t>from the image that supports your choice.</a:t>
            </a:r>
            <a:endParaRPr lang="en-US" b="1" dirty="0"/>
          </a:p>
        </p:txBody>
      </p:sp>
    </p:spTree>
    <p:extLst>
      <p:ext uri="{BB962C8B-B14F-4D97-AF65-F5344CB8AC3E}">
        <p14:creationId xmlns:p14="http://schemas.microsoft.com/office/powerpoint/2010/main" val="196611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Individually</a:t>
            </a:r>
            <a:endParaRPr lang="en-US" dirty="0"/>
          </a:p>
        </p:txBody>
      </p:sp>
      <p:sp>
        <p:nvSpPr>
          <p:cNvPr id="3" name="Content Placeholder 2"/>
          <p:cNvSpPr>
            <a:spLocks noGrp="1"/>
          </p:cNvSpPr>
          <p:nvPr>
            <p:ph idx="1"/>
          </p:nvPr>
        </p:nvSpPr>
        <p:spPr/>
        <p:txBody>
          <a:bodyPr>
            <a:normAutofit/>
          </a:bodyPr>
          <a:lstStyle/>
          <a:p>
            <a:r>
              <a:rPr lang="en-US" sz="3600" dirty="0" smtClean="0"/>
              <a:t>Complete the next set of questions on your own.  </a:t>
            </a:r>
            <a:endParaRPr lang="en-US" sz="3600" dirty="0"/>
          </a:p>
        </p:txBody>
      </p:sp>
    </p:spTree>
    <p:extLst>
      <p:ext uri="{BB962C8B-B14F-4D97-AF65-F5344CB8AC3E}">
        <p14:creationId xmlns:p14="http://schemas.microsoft.com/office/powerpoint/2010/main" val="3666366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262</TotalTime>
  <Words>1056</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2</vt:lpstr>
      <vt:lpstr>Quotable</vt:lpstr>
      <vt:lpstr>Stimulus Based Multiple Choice (MCQs)</vt:lpstr>
      <vt:lpstr>Read / Analyze the Stimulus:</vt:lpstr>
      <vt:lpstr>Synthesize:</vt:lpstr>
      <vt:lpstr>Use good test taking strategies:</vt:lpstr>
      <vt:lpstr>Let’s Practice</vt:lpstr>
      <vt:lpstr>1. The relationship between Hammurabi and Shamash as depicted in the image best illustrates which of the following features of ancient civilizations.</vt:lpstr>
      <vt:lpstr>2. In addition to commissioning the creation of objects such as the one shown in the image, rulers of early civilizations most commonly used which of the following activities to demonstrate their religious authority?</vt:lpstr>
      <vt:lpstr>3. Which of the following best describes the significance of legal codes to early civilizations?</vt:lpstr>
      <vt:lpstr>Practice Individually</vt:lpstr>
      <vt:lpstr>Short Answer Questions (SAQs)</vt:lpstr>
      <vt:lpstr>Analyze the Prompt</vt:lpstr>
      <vt:lpstr>Plan Your Answer</vt:lpstr>
      <vt:lpstr>Write Your Answer</vt:lpstr>
      <vt:lpstr>Practice</vt:lpstr>
      <vt:lpstr>Practice</vt:lpstr>
      <vt:lpstr>Practice Individually </vt:lpstr>
      <vt:lpstr>Historians have argued that the adoption of agriculture during the Neolithic Revolution was one of the most important transformations in human history.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Stimulus Based Multiple Choice</dc:title>
  <dc:creator>MacDonald, Jessica</dc:creator>
  <cp:lastModifiedBy>MacDonald, Jessica</cp:lastModifiedBy>
  <cp:revision>7</cp:revision>
  <dcterms:created xsi:type="dcterms:W3CDTF">2016-08-30T14:33:05Z</dcterms:created>
  <dcterms:modified xsi:type="dcterms:W3CDTF">2016-08-30T18:55:34Z</dcterms:modified>
</cp:coreProperties>
</file>