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9A9A-B4B0-4B32-B8CD-2E25E95134C4}" type="datetimeFigureOut">
              <a:rPr lang="en-US" dirty="0"/>
              <a:t>3/21/2017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18A9-B687-4302-9395-2322403C6656}" type="datetimeFigureOut">
              <a:rPr lang="en-US" dirty="0"/>
              <a:t>3/21/2017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A684-0CB7-41E9-A4DF-5D1C2CA5BF6F}" type="datetimeFigureOut">
              <a:rPr lang="en-US" dirty="0"/>
              <a:t>3/21/2017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D7C35-9E19-4518-A4B2-3B09CD8CC756}" type="datetimeFigureOut">
              <a:rPr lang="en-US" dirty="0"/>
              <a:t>3/21/2017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6DA8-8897-4DDF-BFB6-5D83863C837A}" type="datetimeFigureOut">
              <a:rPr lang="en-US" dirty="0"/>
              <a:t>3/21/2017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BA708-C5F0-412D-90E2-1919F0D196AE}" type="datetimeFigureOut">
              <a:rPr lang="en-US" dirty="0"/>
              <a:t>3/21/2017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F8FA-EF43-4642-9368-3F4E33039BD9}" type="datetimeFigureOut">
              <a:rPr lang="en-US" dirty="0"/>
              <a:t>3/21/2017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E721-B01C-4D5D-A3CA-2E5518383F10}" type="datetimeFigureOut">
              <a:rPr lang="en-US" dirty="0"/>
              <a:t>3/21/2017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513FEF9-69D0-4F8C-A336-59491FBEDC47}" type="datetimeFigureOut">
              <a:rPr lang="en-US" dirty="0"/>
              <a:t>3/21/2017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21DC-8981-44E6-BC8C-2BA8F673FFBB}" type="datetimeFigureOut">
              <a:rPr lang="en-US" dirty="0"/>
              <a:t>3/21/2017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5D3-0140-4E75-8D7F-C0623D06DFD7}" type="datetimeFigureOut">
              <a:rPr lang="en-US" dirty="0"/>
              <a:t>3/21/2017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6F9-5B40-48E0-8DFD-99EF944CDD22}" type="datetimeFigureOut">
              <a:rPr lang="en-US" dirty="0"/>
              <a:t>3/21/2017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8D6B-2C72-4E21-9893-A649C6E2A47D}" type="datetimeFigureOut">
              <a:rPr lang="en-US" dirty="0"/>
              <a:t>3/21/2017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1C9-A66C-49F0-970E-F7B68D9109A0}" type="datetimeFigureOut">
              <a:rPr lang="en-US" dirty="0"/>
              <a:t>3/21/2017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E78-96A2-4A23-B183-3B6DB4374FE7}" type="datetimeFigureOut">
              <a:rPr lang="en-US" dirty="0"/>
              <a:t>3/21/2017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0757-B101-4811-9189-10EB2F458E2D}" type="datetimeFigureOut">
              <a:rPr lang="en-US" dirty="0"/>
              <a:t>3/21/2017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C078-589F-40E3-816C-EE21D62B5BBA}" type="datetimeFigureOut">
              <a:rPr lang="en-US" dirty="0"/>
              <a:t>3/21/2017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04436-CA73-4D53-89B4-2A5C7347BF2F}" type="datetimeFigureOut">
              <a:rPr lang="en-US" dirty="0"/>
              <a:t>3/21/2017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en.wikipedia.org/wiki/File:ColonialAfrica_1914.png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Scramble for Africa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68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Five groups – Choose countries</a:t>
            </a:r>
          </a:p>
          <a:p>
            <a:r>
              <a:rPr lang="en-US" sz="4000" dirty="0" smtClean="0"/>
              <a:t>Read “Keeping Score”</a:t>
            </a:r>
          </a:p>
          <a:p>
            <a:r>
              <a:rPr lang="en-US" sz="4000" dirty="0" smtClean="0"/>
              <a:t>Read specific instructions for your country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8206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649" y="2155719"/>
            <a:ext cx="10826151" cy="3599316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3200" dirty="0" smtClean="0">
                <a:effectLst/>
              </a:rPr>
              <a:t>When called on, you </a:t>
            </a:r>
            <a:r>
              <a:rPr lang="en-US" sz="3200" dirty="0">
                <a:effectLst/>
              </a:rPr>
              <a:t>take any colony you want. You want it. You get it. </a:t>
            </a:r>
            <a:r>
              <a:rPr lang="en-US" sz="3200" dirty="0" smtClean="0">
                <a:effectLst/>
              </a:rPr>
              <a:t>But, if </a:t>
            </a:r>
            <a:r>
              <a:rPr lang="en-US" sz="3200" dirty="0">
                <a:effectLst/>
              </a:rPr>
              <a:t>someone owns </a:t>
            </a:r>
            <a:r>
              <a:rPr lang="en-US" sz="3200" dirty="0" smtClean="0">
                <a:effectLst/>
              </a:rPr>
              <a:t>it, you roll the dice. Higher </a:t>
            </a:r>
            <a:r>
              <a:rPr lang="en-US" sz="3200" dirty="0">
                <a:effectLst/>
              </a:rPr>
              <a:t>score keeps it. </a:t>
            </a:r>
            <a:endParaRPr lang="en-US" sz="3200" dirty="0">
              <a:effectLst/>
            </a:endParaRPr>
          </a:p>
          <a:p>
            <a:pPr marL="514350" indent="-514350">
              <a:buAutoNum type="arabicPeriod"/>
            </a:pPr>
            <a:endParaRPr lang="en-US" sz="1200" dirty="0">
              <a:effectLst/>
            </a:endParaRPr>
          </a:p>
          <a:p>
            <a:pPr marL="457200" indent="-457200">
              <a:buAutoNum type="arabicPeriod" startAt="2"/>
            </a:pPr>
            <a:r>
              <a:rPr lang="en-US" sz="3200" dirty="0" smtClean="0">
                <a:effectLst/>
              </a:rPr>
              <a:t>Zulus </a:t>
            </a:r>
            <a:r>
              <a:rPr lang="en-US" sz="3200" dirty="0">
                <a:effectLst/>
              </a:rPr>
              <a:t>always get the last roll in South Africa. </a:t>
            </a:r>
            <a:br>
              <a:rPr lang="en-US" sz="3200" dirty="0">
                <a:effectLst/>
              </a:rPr>
            </a:br>
            <a:endParaRPr lang="en-US" sz="3200" dirty="0" smtClean="0">
              <a:effectLst/>
            </a:endParaRPr>
          </a:p>
          <a:p>
            <a:pPr marL="457200" indent="-457200">
              <a:buAutoNum type="arabicPeriod" startAt="2"/>
            </a:pPr>
            <a:r>
              <a:rPr lang="en-US" sz="3200" dirty="0" smtClean="0">
                <a:effectLst/>
              </a:rPr>
              <a:t>At end of game, highest point total wins. </a:t>
            </a:r>
          </a:p>
          <a:p>
            <a:pPr marL="0" indent="0">
              <a:buNone/>
            </a:pPr>
            <a:r>
              <a:rPr lang="en-US" sz="3200" dirty="0" smtClean="0">
                <a:effectLst/>
              </a:rPr>
              <a:t>HOWEVER, If </a:t>
            </a:r>
            <a:r>
              <a:rPr lang="en-US" sz="3200" dirty="0">
                <a:effectLst/>
              </a:rPr>
              <a:t>the </a:t>
            </a:r>
            <a:r>
              <a:rPr lang="en-US" sz="3200" dirty="0" smtClean="0">
                <a:effectLst/>
              </a:rPr>
              <a:t>Zulus </a:t>
            </a:r>
            <a:r>
              <a:rPr lang="en-US" sz="3200" dirty="0">
                <a:effectLst/>
              </a:rPr>
              <a:t>have South Africa at the end of the </a:t>
            </a:r>
            <a:r>
              <a:rPr lang="en-US" sz="3200" dirty="0" smtClean="0">
                <a:effectLst/>
              </a:rPr>
              <a:t>game, Zulus automatically </a:t>
            </a:r>
            <a:r>
              <a:rPr lang="en-US" sz="3200" dirty="0">
                <a:effectLst/>
              </a:rPr>
              <a:t>win </a:t>
            </a:r>
            <a:r>
              <a:rPr lang="en-US" sz="3200" dirty="0" smtClean="0">
                <a:effectLst/>
              </a:rPr>
              <a:t>because they beat the Europeans.</a:t>
            </a:r>
          </a:p>
        </p:txBody>
      </p:sp>
    </p:spTree>
    <p:extLst>
      <p:ext uri="{BB962C8B-B14F-4D97-AF65-F5344CB8AC3E}">
        <p14:creationId xmlns:p14="http://schemas.microsoft.com/office/powerpoint/2010/main" val="413003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3600" dirty="0" smtClean="0">
                <a:effectLst/>
              </a:rPr>
              <a:t>With your group, determine a tentative list of colonies (by number) you would like.  Write them down on a scratch sheet of paper.</a:t>
            </a:r>
          </a:p>
          <a:p>
            <a:pPr marL="0" indent="0">
              <a:buNone/>
            </a:pPr>
            <a:endParaRPr lang="en-US" sz="3600" dirty="0" smtClean="0">
              <a:effectLst/>
            </a:endParaRPr>
          </a:p>
          <a:p>
            <a:pPr marL="0" indent="0">
              <a:buNone/>
            </a:pPr>
            <a:r>
              <a:rPr lang="en-US" sz="3600" dirty="0" smtClean="0">
                <a:effectLst/>
              </a:rPr>
              <a:t>2. Your strategy may change as time goes on.</a:t>
            </a:r>
          </a:p>
        </p:txBody>
      </p:sp>
    </p:spTree>
    <p:extLst>
      <p:ext uri="{BB962C8B-B14F-4D97-AF65-F5344CB8AC3E}">
        <p14:creationId xmlns:p14="http://schemas.microsoft.com/office/powerpoint/2010/main" val="180415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Choose ONE color to represent your nation.</a:t>
            </a:r>
          </a:p>
          <a:p>
            <a:r>
              <a:rPr lang="en-US" dirty="0" smtClean="0"/>
              <a:t>If you win a territory, put an small x on it.</a:t>
            </a:r>
          </a:p>
          <a:p>
            <a:r>
              <a:rPr lang="en-US" dirty="0" smtClean="0"/>
              <a:t>At the END of the game, you will shade in all colonies that you end up owning.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82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0" y="2026323"/>
            <a:ext cx="9613861" cy="3599316"/>
          </a:xfrm>
        </p:spPr>
        <p:txBody>
          <a:bodyPr>
            <a:noAutofit/>
          </a:bodyPr>
          <a:lstStyle/>
          <a:p>
            <a:r>
              <a:rPr lang="en-US" sz="4000" dirty="0" smtClean="0"/>
              <a:t>Round One:  Britain</a:t>
            </a:r>
          </a:p>
          <a:p>
            <a:r>
              <a:rPr lang="en-US" sz="4000" dirty="0" smtClean="0"/>
              <a:t>Round Two:  Britain and Portugal</a:t>
            </a:r>
          </a:p>
          <a:p>
            <a:r>
              <a:rPr lang="en-US" sz="4000" dirty="0" smtClean="0"/>
              <a:t>Round Three:  Britain, Portugal and France</a:t>
            </a:r>
          </a:p>
          <a:p>
            <a:r>
              <a:rPr lang="en-US" sz="4000" dirty="0" smtClean="0"/>
              <a:t>Round Four:  Britain, Portugal, France and Germany</a:t>
            </a:r>
          </a:p>
          <a:p>
            <a:r>
              <a:rPr lang="en-US" sz="4000" dirty="0" smtClean="0"/>
              <a:t>Round Five and after:  All nations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68295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Debrief Questions: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Africa was actually divided up like this during the Berlin Conference?  What might have been some drawbacks to this process?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When you were colonizing, did you take into account any tribal boundaries?  What effect might this have later?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Why would European nations feel pride when colonizing these lands?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did you gain from colonizing Africa?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How did the Industrial Revolution affect this process?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047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96815" y="796507"/>
            <a:ext cx="8382000" cy="5821363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3600" dirty="0"/>
              <a:t>Africa, 1914</a:t>
            </a:r>
          </a:p>
        </p:txBody>
      </p:sp>
      <p:pic>
        <p:nvPicPr>
          <p:cNvPr id="10248" name="Picture 8" descr="ColonialAfrica_1914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9051" y="223420"/>
            <a:ext cx="6234113" cy="639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891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240</TotalTime>
  <Words>252</Words>
  <Application>Microsoft Office PowerPoint</Application>
  <PresentationFormat>Widescreen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</vt:lpstr>
      <vt:lpstr>Berlin</vt:lpstr>
      <vt:lpstr>Scramble for Africa</vt:lpstr>
      <vt:lpstr>Directions</vt:lpstr>
      <vt:lpstr>Procedure</vt:lpstr>
      <vt:lpstr>Procedure</vt:lpstr>
      <vt:lpstr>Procedure</vt:lpstr>
      <vt:lpstr>The Game</vt:lpstr>
      <vt:lpstr>Debrief Questions: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Scramble for Africa</dc:title>
  <dc:creator>MacDonald, Jessica</dc:creator>
  <cp:lastModifiedBy>MacDonald, Jessica</cp:lastModifiedBy>
  <cp:revision>9</cp:revision>
  <dcterms:created xsi:type="dcterms:W3CDTF">2017-03-21T19:26:26Z</dcterms:created>
  <dcterms:modified xsi:type="dcterms:W3CDTF">2017-03-21T23:26:37Z</dcterms:modified>
</cp:coreProperties>
</file>