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2" r:id="rId6"/>
    <p:sldId id="261" r:id="rId7"/>
    <p:sldId id="260" r:id="rId8"/>
    <p:sldId id="264" r:id="rId9"/>
    <p:sldId id="263"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1FB09C-6338-4FAC-B316-DAD764D93C56}"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9ACB2-5C48-4B25-A145-5C6043BE40B0}" type="slidenum">
              <a:rPr lang="en-US" smtClean="0"/>
              <a:t>‹#›</a:t>
            </a:fld>
            <a:endParaRPr lang="en-US"/>
          </a:p>
        </p:txBody>
      </p:sp>
    </p:spTree>
    <p:extLst>
      <p:ext uri="{BB962C8B-B14F-4D97-AF65-F5344CB8AC3E}">
        <p14:creationId xmlns:p14="http://schemas.microsoft.com/office/powerpoint/2010/main" val="2477369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FB09C-6338-4FAC-B316-DAD764D93C56}"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9ACB2-5C48-4B25-A145-5C6043BE40B0}" type="slidenum">
              <a:rPr lang="en-US" smtClean="0"/>
              <a:t>‹#›</a:t>
            </a:fld>
            <a:endParaRPr lang="en-US"/>
          </a:p>
        </p:txBody>
      </p:sp>
    </p:spTree>
    <p:extLst>
      <p:ext uri="{BB962C8B-B14F-4D97-AF65-F5344CB8AC3E}">
        <p14:creationId xmlns:p14="http://schemas.microsoft.com/office/powerpoint/2010/main" val="1430303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FB09C-6338-4FAC-B316-DAD764D93C56}"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9ACB2-5C48-4B25-A145-5C6043BE40B0}" type="slidenum">
              <a:rPr lang="en-US" smtClean="0"/>
              <a:t>‹#›</a:t>
            </a:fld>
            <a:endParaRPr lang="en-US"/>
          </a:p>
        </p:txBody>
      </p:sp>
    </p:spTree>
    <p:extLst>
      <p:ext uri="{BB962C8B-B14F-4D97-AF65-F5344CB8AC3E}">
        <p14:creationId xmlns:p14="http://schemas.microsoft.com/office/powerpoint/2010/main" val="745743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FB09C-6338-4FAC-B316-DAD764D93C56}"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9ACB2-5C48-4B25-A145-5C6043BE40B0}" type="slidenum">
              <a:rPr lang="en-US" smtClean="0"/>
              <a:t>‹#›</a:t>
            </a:fld>
            <a:endParaRPr lang="en-US"/>
          </a:p>
        </p:txBody>
      </p:sp>
    </p:spTree>
    <p:extLst>
      <p:ext uri="{BB962C8B-B14F-4D97-AF65-F5344CB8AC3E}">
        <p14:creationId xmlns:p14="http://schemas.microsoft.com/office/powerpoint/2010/main" val="1487633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1FB09C-6338-4FAC-B316-DAD764D93C56}"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9ACB2-5C48-4B25-A145-5C6043BE40B0}" type="slidenum">
              <a:rPr lang="en-US" smtClean="0"/>
              <a:t>‹#›</a:t>
            </a:fld>
            <a:endParaRPr lang="en-US"/>
          </a:p>
        </p:txBody>
      </p:sp>
    </p:spTree>
    <p:extLst>
      <p:ext uri="{BB962C8B-B14F-4D97-AF65-F5344CB8AC3E}">
        <p14:creationId xmlns:p14="http://schemas.microsoft.com/office/powerpoint/2010/main" val="658720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1FB09C-6338-4FAC-B316-DAD764D93C56}"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9ACB2-5C48-4B25-A145-5C6043BE40B0}" type="slidenum">
              <a:rPr lang="en-US" smtClean="0"/>
              <a:t>‹#›</a:t>
            </a:fld>
            <a:endParaRPr lang="en-US"/>
          </a:p>
        </p:txBody>
      </p:sp>
    </p:spTree>
    <p:extLst>
      <p:ext uri="{BB962C8B-B14F-4D97-AF65-F5344CB8AC3E}">
        <p14:creationId xmlns:p14="http://schemas.microsoft.com/office/powerpoint/2010/main" val="319042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1FB09C-6338-4FAC-B316-DAD764D93C56}" type="datetimeFigureOut">
              <a:rPr lang="en-US" smtClean="0"/>
              <a:t>9/6/2016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89ACB2-5C48-4B25-A145-5C6043BE40B0}" type="slidenum">
              <a:rPr lang="en-US" smtClean="0"/>
              <a:t>‹#›</a:t>
            </a:fld>
            <a:endParaRPr lang="en-US"/>
          </a:p>
        </p:txBody>
      </p:sp>
    </p:spTree>
    <p:extLst>
      <p:ext uri="{BB962C8B-B14F-4D97-AF65-F5344CB8AC3E}">
        <p14:creationId xmlns:p14="http://schemas.microsoft.com/office/powerpoint/2010/main" val="2587876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1FB09C-6338-4FAC-B316-DAD764D93C56}" type="datetimeFigureOut">
              <a:rPr lang="en-US" smtClean="0"/>
              <a:t>9/6/2016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89ACB2-5C48-4B25-A145-5C6043BE40B0}" type="slidenum">
              <a:rPr lang="en-US" smtClean="0"/>
              <a:t>‹#›</a:t>
            </a:fld>
            <a:endParaRPr lang="en-US"/>
          </a:p>
        </p:txBody>
      </p:sp>
    </p:spTree>
    <p:extLst>
      <p:ext uri="{BB962C8B-B14F-4D97-AF65-F5344CB8AC3E}">
        <p14:creationId xmlns:p14="http://schemas.microsoft.com/office/powerpoint/2010/main" val="1074910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FB09C-6338-4FAC-B316-DAD764D93C56}" type="datetimeFigureOut">
              <a:rPr lang="en-US" smtClean="0"/>
              <a:t>9/6/2016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89ACB2-5C48-4B25-A145-5C6043BE40B0}" type="slidenum">
              <a:rPr lang="en-US" smtClean="0"/>
              <a:t>‹#›</a:t>
            </a:fld>
            <a:endParaRPr lang="en-US"/>
          </a:p>
        </p:txBody>
      </p:sp>
    </p:spTree>
    <p:extLst>
      <p:ext uri="{BB962C8B-B14F-4D97-AF65-F5344CB8AC3E}">
        <p14:creationId xmlns:p14="http://schemas.microsoft.com/office/powerpoint/2010/main" val="350692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FB09C-6338-4FAC-B316-DAD764D93C56}"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9ACB2-5C48-4B25-A145-5C6043BE40B0}" type="slidenum">
              <a:rPr lang="en-US" smtClean="0"/>
              <a:t>‹#›</a:t>
            </a:fld>
            <a:endParaRPr lang="en-US"/>
          </a:p>
        </p:txBody>
      </p:sp>
    </p:spTree>
    <p:extLst>
      <p:ext uri="{BB962C8B-B14F-4D97-AF65-F5344CB8AC3E}">
        <p14:creationId xmlns:p14="http://schemas.microsoft.com/office/powerpoint/2010/main" val="1625822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FB09C-6338-4FAC-B316-DAD764D93C56}"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9ACB2-5C48-4B25-A145-5C6043BE40B0}" type="slidenum">
              <a:rPr lang="en-US" smtClean="0"/>
              <a:t>‹#›</a:t>
            </a:fld>
            <a:endParaRPr lang="en-US"/>
          </a:p>
        </p:txBody>
      </p:sp>
    </p:spTree>
    <p:extLst>
      <p:ext uri="{BB962C8B-B14F-4D97-AF65-F5344CB8AC3E}">
        <p14:creationId xmlns:p14="http://schemas.microsoft.com/office/powerpoint/2010/main" val="318978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FB09C-6338-4FAC-B316-DAD764D93C56}" type="datetimeFigureOut">
              <a:rPr lang="en-US" smtClean="0"/>
              <a:t>9/6/2016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9ACB2-5C48-4B25-A145-5C6043BE40B0}" type="slidenum">
              <a:rPr lang="en-US" smtClean="0"/>
              <a:t>‹#›</a:t>
            </a:fld>
            <a:endParaRPr lang="en-US"/>
          </a:p>
        </p:txBody>
      </p:sp>
    </p:spTree>
    <p:extLst>
      <p:ext uri="{BB962C8B-B14F-4D97-AF65-F5344CB8AC3E}">
        <p14:creationId xmlns:p14="http://schemas.microsoft.com/office/powerpoint/2010/main" val="3720338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Short Answer Question</a:t>
            </a:r>
            <a:br>
              <a:rPr lang="en-US" dirty="0" smtClean="0"/>
            </a:br>
            <a:r>
              <a:rPr lang="en-US" dirty="0" smtClean="0"/>
              <a:t>(SAQ)</a:t>
            </a:r>
            <a:endParaRPr lang="en-US" dirty="0"/>
          </a:p>
        </p:txBody>
      </p:sp>
      <p:sp>
        <p:nvSpPr>
          <p:cNvPr id="3" name="Subtitle 2"/>
          <p:cNvSpPr>
            <a:spLocks noGrp="1"/>
          </p:cNvSpPr>
          <p:nvPr>
            <p:ph type="subTitle" idx="1"/>
          </p:nvPr>
        </p:nvSpPr>
        <p:spPr/>
        <p:txBody>
          <a:bodyPr/>
          <a:lstStyle/>
          <a:p>
            <a:r>
              <a:rPr lang="en-US" dirty="0" smtClean="0"/>
              <a:t>Unit 1: Foundations</a:t>
            </a:r>
          </a:p>
          <a:p>
            <a:r>
              <a:rPr lang="en-US" dirty="0" smtClean="0"/>
              <a:t>Exam</a:t>
            </a:r>
            <a:endParaRPr lang="en-US" dirty="0"/>
          </a:p>
        </p:txBody>
      </p:sp>
    </p:spTree>
    <p:extLst>
      <p:ext uri="{BB962C8B-B14F-4D97-AF65-F5344CB8AC3E}">
        <p14:creationId xmlns:p14="http://schemas.microsoft.com/office/powerpoint/2010/main" val="2170421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a:t>
            </a:r>
            <a:r>
              <a:rPr lang="en-US" dirty="0" smtClean="0"/>
              <a:t>C.  </a:t>
            </a:r>
            <a:r>
              <a:rPr lang="en-US" dirty="0" smtClean="0"/>
              <a:t>Who do you agree with?</a:t>
            </a:r>
            <a:br>
              <a:rPr lang="en-US" dirty="0" smtClean="0"/>
            </a:br>
            <a:r>
              <a:rPr lang="en-US" dirty="0" smtClean="0"/>
              <a:t>Provide ADDITIONAL evidence</a:t>
            </a:r>
            <a:endParaRPr lang="en-US" dirty="0"/>
          </a:p>
        </p:txBody>
      </p:sp>
      <p:sp>
        <p:nvSpPr>
          <p:cNvPr id="3" name="Content Placeholder 2"/>
          <p:cNvSpPr>
            <a:spLocks noGrp="1"/>
          </p:cNvSpPr>
          <p:nvPr>
            <p:ph idx="1"/>
          </p:nvPr>
        </p:nvSpPr>
        <p:spPr/>
        <p:txBody>
          <a:bodyPr/>
          <a:lstStyle/>
          <a:p>
            <a:r>
              <a:rPr lang="en-US" dirty="0" smtClean="0"/>
              <a:t>Choose ONE!</a:t>
            </a:r>
          </a:p>
          <a:p>
            <a:r>
              <a:rPr lang="en-US" u="sng" dirty="0" smtClean="0"/>
              <a:t>Additional Evidence</a:t>
            </a:r>
            <a:r>
              <a:rPr lang="en-US" dirty="0" smtClean="0"/>
              <a:t> – </a:t>
            </a:r>
            <a:r>
              <a:rPr lang="en-US" b="1" dirty="0" smtClean="0"/>
              <a:t>cannot </a:t>
            </a:r>
            <a:r>
              <a:rPr lang="en-US" dirty="0" smtClean="0"/>
              <a:t>use the same evidence / explanation/ example you used in A or B – no “double dipping”</a:t>
            </a:r>
          </a:p>
          <a:p>
            <a:r>
              <a:rPr lang="en-US" dirty="0" smtClean="0"/>
              <a:t>Doesn’t matter if you actually agree – choose one you have evidence for and explain</a:t>
            </a:r>
            <a:endParaRPr lang="en-US" dirty="0"/>
          </a:p>
        </p:txBody>
      </p:sp>
    </p:spTree>
    <p:extLst>
      <p:ext uri="{BB962C8B-B14F-4D97-AF65-F5344CB8AC3E}">
        <p14:creationId xmlns:p14="http://schemas.microsoft.com/office/powerpoint/2010/main" val="1615104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US" dirty="0" err="1" smtClean="0"/>
              <a:t>Pt</a:t>
            </a:r>
            <a:r>
              <a:rPr lang="en-US" dirty="0" smtClean="0"/>
              <a:t> each = ACE</a:t>
            </a:r>
            <a:endParaRPr lang="en-US" dirty="0"/>
          </a:p>
        </p:txBody>
      </p:sp>
      <p:sp>
        <p:nvSpPr>
          <p:cNvPr id="3" name="Content Placeholder 2"/>
          <p:cNvSpPr>
            <a:spLocks noGrp="1"/>
          </p:cNvSpPr>
          <p:nvPr>
            <p:ph idx="1"/>
          </p:nvPr>
        </p:nvSpPr>
        <p:spPr/>
        <p:txBody>
          <a:bodyPr>
            <a:normAutofit/>
          </a:bodyPr>
          <a:lstStyle/>
          <a:p>
            <a:pPr marL="514350" indent="-514350">
              <a:buAutoNum type="alphaUcPeriod"/>
            </a:pPr>
            <a:r>
              <a:rPr lang="en-US" b="1" dirty="0" smtClean="0"/>
              <a:t>Assert Claim </a:t>
            </a:r>
            <a:r>
              <a:rPr lang="en-US" b="1" dirty="0" smtClean="0"/>
              <a:t> </a:t>
            </a:r>
            <a:r>
              <a:rPr lang="en-US" b="1" dirty="0" smtClean="0">
                <a:solidFill>
                  <a:srgbClr val="FF0000"/>
                </a:solidFill>
              </a:rPr>
              <a:t>(Answer the question)</a:t>
            </a:r>
            <a:endParaRPr lang="en-US" b="1" dirty="0" smtClean="0">
              <a:solidFill>
                <a:srgbClr val="FF0000"/>
              </a:solidFill>
            </a:endParaRPr>
          </a:p>
          <a:p>
            <a:pPr marL="400050" lvl="1" indent="0">
              <a:buNone/>
            </a:pPr>
            <a:r>
              <a:rPr lang="en-US" dirty="0" smtClean="0"/>
              <a:t>- Specific evidence to support quote</a:t>
            </a:r>
          </a:p>
          <a:p>
            <a:pPr marL="0" indent="0">
              <a:buNone/>
            </a:pPr>
            <a:r>
              <a:rPr lang="en-US" b="1" dirty="0" smtClean="0"/>
              <a:t>C.  Cite Evidence </a:t>
            </a:r>
            <a:r>
              <a:rPr lang="en-US" b="1" dirty="0" smtClean="0">
                <a:solidFill>
                  <a:srgbClr val="FF0000"/>
                </a:solidFill>
              </a:rPr>
              <a:t>(Explain why or how answer is correct – what’s the proof? </a:t>
            </a:r>
            <a:r>
              <a:rPr lang="en-US" b="1" dirty="0" smtClean="0">
                <a:solidFill>
                  <a:srgbClr val="FF0000"/>
                </a:solidFill>
              </a:rPr>
              <a:t>[evidence]</a:t>
            </a:r>
            <a:r>
              <a:rPr lang="en-US" b="1" dirty="0" smtClean="0">
                <a:solidFill>
                  <a:srgbClr val="FF0000"/>
                </a:solidFill>
              </a:rPr>
              <a:t>)</a:t>
            </a:r>
            <a:endParaRPr lang="en-US" b="1" dirty="0" smtClean="0">
              <a:solidFill>
                <a:srgbClr val="FF0000"/>
              </a:solidFill>
            </a:endParaRPr>
          </a:p>
          <a:p>
            <a:pPr marL="400050" lvl="1" indent="0">
              <a:buNone/>
            </a:pPr>
            <a:r>
              <a:rPr lang="en-US" dirty="0" smtClean="0"/>
              <a:t>- Explain </a:t>
            </a:r>
            <a:r>
              <a:rPr lang="en-US" dirty="0" smtClean="0"/>
              <a:t>evidence / WHY does it support </a:t>
            </a:r>
            <a:r>
              <a:rPr lang="en-US" dirty="0" smtClean="0"/>
              <a:t>quote</a:t>
            </a:r>
          </a:p>
          <a:p>
            <a:pPr marL="0" indent="0">
              <a:buNone/>
            </a:pPr>
            <a:r>
              <a:rPr lang="en-US" b="1" dirty="0" smtClean="0"/>
              <a:t>E.  Example to prove </a:t>
            </a:r>
            <a:r>
              <a:rPr lang="en-US" b="1" dirty="0" smtClean="0">
                <a:solidFill>
                  <a:srgbClr val="FF0000"/>
                </a:solidFill>
              </a:rPr>
              <a:t>(Example from class)</a:t>
            </a:r>
          </a:p>
          <a:p>
            <a:pPr marL="400050" lvl="1" indent="0">
              <a:buNone/>
            </a:pPr>
            <a:r>
              <a:rPr lang="en-US" dirty="0" smtClean="0"/>
              <a:t>- </a:t>
            </a:r>
            <a:r>
              <a:rPr lang="en-US" dirty="0" smtClean="0"/>
              <a:t>Example from the class (reading / videos / projects) to support claim</a:t>
            </a:r>
            <a:endParaRPr lang="en-US" dirty="0"/>
          </a:p>
        </p:txBody>
      </p:sp>
    </p:spTree>
    <p:extLst>
      <p:ext uri="{BB962C8B-B14F-4D97-AF65-F5344CB8AC3E}">
        <p14:creationId xmlns:p14="http://schemas.microsoft.com/office/powerpoint/2010/main" val="1424872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A. NO POINTS AWARDED -  EXPLAIN WHY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Ex. 1 - Diamond says that agriculture led to a catastrophe.</a:t>
            </a:r>
          </a:p>
          <a:p>
            <a:pPr marL="0" indent="0">
              <a:buNone/>
            </a:pPr>
            <a:endParaRPr lang="en-US" dirty="0"/>
          </a:p>
          <a:p>
            <a:pPr marL="0" indent="0">
              <a:buNone/>
            </a:pPr>
            <a:r>
              <a:rPr lang="en-US" dirty="0" smtClean="0"/>
              <a:t>Ex. 2 - Slavery was a result of the agricultural revolution.  An example of this was that Egypt had slaves.</a:t>
            </a:r>
          </a:p>
          <a:p>
            <a:pPr marL="0" indent="0">
              <a:buNone/>
            </a:pPr>
            <a:endParaRPr lang="en-US" dirty="0"/>
          </a:p>
          <a:p>
            <a:pPr marL="0" indent="0">
              <a:buNone/>
            </a:pPr>
            <a:r>
              <a:rPr lang="en-US" dirty="0" smtClean="0"/>
              <a:t>Ex. 3 - Agriculture allowed people to stop being hunters and gatherers.</a:t>
            </a:r>
            <a:endParaRPr lang="en-US" dirty="0"/>
          </a:p>
        </p:txBody>
      </p:sp>
    </p:spTree>
    <p:extLst>
      <p:ext uri="{BB962C8B-B14F-4D97-AF65-F5344CB8AC3E}">
        <p14:creationId xmlns:p14="http://schemas.microsoft.com/office/powerpoint/2010/main" val="3572076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dirty="0" smtClean="0"/>
              <a:t>Ex. 4 - One piece of historic evidence to support Diamond is harmful effects on the environment.  An example of this would be Harappa turning to a desert.</a:t>
            </a:r>
          </a:p>
          <a:p>
            <a:pPr marL="0" indent="0">
              <a:buNone/>
            </a:pPr>
            <a:endParaRPr lang="en-US" dirty="0"/>
          </a:p>
          <a:p>
            <a:pPr marL="0" indent="0">
              <a:buNone/>
            </a:pPr>
            <a:r>
              <a:rPr lang="en-US" dirty="0" smtClean="0"/>
              <a:t>Ex. 5 - One piece of evidence to support Diamond would be harmful effects on the environment.  People cut down trees to make room for farming, and that turned the land into a desert.</a:t>
            </a:r>
            <a:endParaRPr lang="en-US" dirty="0"/>
          </a:p>
        </p:txBody>
      </p:sp>
      <p:sp>
        <p:nvSpPr>
          <p:cNvPr id="4" name="Title 1"/>
          <p:cNvSpPr>
            <a:spLocks noGrp="1"/>
          </p:cNvSpPr>
          <p:nvPr>
            <p:ph type="title"/>
          </p:nvPr>
        </p:nvSpPr>
        <p:spPr/>
        <p:txBody>
          <a:bodyPr>
            <a:normAutofit fontScale="90000"/>
          </a:bodyPr>
          <a:lstStyle/>
          <a:p>
            <a:r>
              <a:rPr lang="en-US" dirty="0" smtClean="0"/>
              <a:t>Part A. NO POINTS AWARDED -  EXPLAIN WHY</a:t>
            </a:r>
            <a:endParaRPr lang="en-US" dirty="0"/>
          </a:p>
        </p:txBody>
      </p:sp>
    </p:spTree>
    <p:extLst>
      <p:ext uri="{BB962C8B-B14F-4D97-AF65-F5344CB8AC3E}">
        <p14:creationId xmlns:p14="http://schemas.microsoft.com/office/powerpoint/2010/main" val="1085236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A. Earned Points – Identify ACE</a:t>
            </a:r>
            <a:endParaRPr lang="en-US" dirty="0"/>
          </a:p>
        </p:txBody>
      </p:sp>
      <p:sp>
        <p:nvSpPr>
          <p:cNvPr id="3" name="Content Placeholder 2"/>
          <p:cNvSpPr>
            <a:spLocks noGrp="1"/>
          </p:cNvSpPr>
          <p:nvPr>
            <p:ph idx="1"/>
          </p:nvPr>
        </p:nvSpPr>
        <p:spPr/>
        <p:txBody>
          <a:bodyPr/>
          <a:lstStyle/>
          <a:p>
            <a:pPr marL="0" indent="0">
              <a:buNone/>
            </a:pPr>
            <a:r>
              <a:rPr lang="en-US" dirty="0" smtClean="0"/>
              <a:t>Ex. 6 - The emergence of patriarchal societies would support Diamond’s argument.  Farming was  hard physical work so most was done by men, making men more important to food production than women.  This can be seen in the patriarchal societies of Mesopotamia.</a:t>
            </a:r>
            <a:endParaRPr lang="en-US" dirty="0"/>
          </a:p>
        </p:txBody>
      </p:sp>
    </p:spTree>
    <p:extLst>
      <p:ext uri="{BB962C8B-B14F-4D97-AF65-F5344CB8AC3E}">
        <p14:creationId xmlns:p14="http://schemas.microsoft.com/office/powerpoint/2010/main" val="2619853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A. Earned Points – Identify ACE</a:t>
            </a:r>
            <a:endParaRPr lang="en-US" dirty="0"/>
          </a:p>
        </p:txBody>
      </p:sp>
      <p:sp>
        <p:nvSpPr>
          <p:cNvPr id="3" name="Content Placeholder 2"/>
          <p:cNvSpPr>
            <a:spLocks noGrp="1"/>
          </p:cNvSpPr>
          <p:nvPr>
            <p:ph idx="1"/>
          </p:nvPr>
        </p:nvSpPr>
        <p:spPr/>
        <p:txBody>
          <a:bodyPr/>
          <a:lstStyle/>
          <a:p>
            <a:pPr marL="0" indent="0">
              <a:buNone/>
            </a:pPr>
            <a:r>
              <a:rPr lang="en-US" dirty="0" smtClean="0"/>
              <a:t>Ex. 7 - Slavery was an offshoot of the Agricultural Revolution.  Because societies grew more powerful with more food, often people would enslave others to do the work and increase food surpluses.  This can be seen in almost every River Valley Civilization, such as Egypt and Mesopotamia, that used slaves for farm labor.</a:t>
            </a:r>
            <a:endParaRPr lang="en-US" dirty="0"/>
          </a:p>
        </p:txBody>
      </p:sp>
    </p:spTree>
    <p:extLst>
      <p:ext uri="{BB962C8B-B14F-4D97-AF65-F5344CB8AC3E}">
        <p14:creationId xmlns:p14="http://schemas.microsoft.com/office/powerpoint/2010/main" val="2619853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A. Earned Points – Identify ACE</a:t>
            </a:r>
            <a:endParaRPr lang="en-US" dirty="0"/>
          </a:p>
        </p:txBody>
      </p:sp>
      <p:sp>
        <p:nvSpPr>
          <p:cNvPr id="3" name="Content Placeholder 2"/>
          <p:cNvSpPr>
            <a:spLocks noGrp="1"/>
          </p:cNvSpPr>
          <p:nvPr>
            <p:ph idx="1"/>
          </p:nvPr>
        </p:nvSpPr>
        <p:spPr/>
        <p:txBody>
          <a:bodyPr/>
          <a:lstStyle/>
          <a:p>
            <a:r>
              <a:rPr lang="en-US" dirty="0" smtClean="0"/>
              <a:t>The emergence of patriarchal societies would support Diamond’s argument.  Farming was  hard physical work so most was done by men, making men more important to food production than women.  This can be seen in the patriarchal societies of Mesopotamia.</a:t>
            </a:r>
            <a:endParaRPr lang="en-US" dirty="0"/>
          </a:p>
        </p:txBody>
      </p:sp>
    </p:spTree>
    <p:extLst>
      <p:ext uri="{BB962C8B-B14F-4D97-AF65-F5344CB8AC3E}">
        <p14:creationId xmlns:p14="http://schemas.microsoft.com/office/powerpoint/2010/main" val="749673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t>Part B. NO POINTS AWARDED -  EXPLAIN WHY, then add a sentence to fix it.</a:t>
            </a:r>
            <a:endParaRPr lang="en-US" dirty="0"/>
          </a:p>
        </p:txBody>
      </p:sp>
      <p:sp>
        <p:nvSpPr>
          <p:cNvPr id="3" name="Content Placeholder 2"/>
          <p:cNvSpPr>
            <a:spLocks noGrp="1"/>
          </p:cNvSpPr>
          <p:nvPr>
            <p:ph idx="1"/>
          </p:nvPr>
        </p:nvSpPr>
        <p:spPr>
          <a:xfrm>
            <a:off x="457200" y="2590800"/>
            <a:ext cx="8229600" cy="4525963"/>
          </a:xfrm>
        </p:spPr>
        <p:txBody>
          <a:bodyPr/>
          <a:lstStyle/>
          <a:p>
            <a:pPr marL="0" indent="0">
              <a:buNone/>
            </a:pPr>
            <a:r>
              <a:rPr lang="en-US" dirty="0" smtClean="0"/>
              <a:t>Ex. 2 - The Agricultural Revolution allowed people to stop being nomadic.  Once they settled in one place, they could build a civilization which included things like creating political systems, buildings, and systems of communication.  </a:t>
            </a:r>
            <a:endParaRPr lang="en-US" dirty="0"/>
          </a:p>
        </p:txBody>
      </p:sp>
    </p:spTree>
    <p:extLst>
      <p:ext uri="{BB962C8B-B14F-4D97-AF65-F5344CB8AC3E}">
        <p14:creationId xmlns:p14="http://schemas.microsoft.com/office/powerpoint/2010/main" val="3694687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Part </a:t>
            </a:r>
            <a:r>
              <a:rPr lang="en-US" dirty="0" smtClean="0"/>
              <a:t>B. NO POINTS AWARDED -  EXPLAIN WHY, then add a sentence to fix it.</a:t>
            </a:r>
            <a:endParaRPr lang="en-US" dirty="0"/>
          </a:p>
        </p:txBody>
      </p:sp>
      <p:sp>
        <p:nvSpPr>
          <p:cNvPr id="3" name="Content Placeholder 2"/>
          <p:cNvSpPr>
            <a:spLocks noGrp="1"/>
          </p:cNvSpPr>
          <p:nvPr>
            <p:ph idx="1"/>
          </p:nvPr>
        </p:nvSpPr>
        <p:spPr>
          <a:xfrm>
            <a:off x="381000" y="2332037"/>
            <a:ext cx="8229600" cy="4525963"/>
          </a:xfrm>
        </p:spPr>
        <p:txBody>
          <a:bodyPr/>
          <a:lstStyle/>
          <a:p>
            <a:pPr marL="0" indent="0">
              <a:buNone/>
            </a:pPr>
            <a:r>
              <a:rPr lang="en-US" dirty="0" smtClean="0"/>
              <a:t>Ex. 1 - William Howell believed the Neolithic Revolution was beneficial.  It allowed people to accumulate a surplus of food which freed up people’s time so they could engage in other jobs, allowing for a specialization of labor.</a:t>
            </a:r>
            <a:endParaRPr lang="en-US" dirty="0"/>
          </a:p>
        </p:txBody>
      </p:sp>
    </p:spTree>
    <p:extLst>
      <p:ext uri="{BB962C8B-B14F-4D97-AF65-F5344CB8AC3E}">
        <p14:creationId xmlns:p14="http://schemas.microsoft.com/office/powerpoint/2010/main" val="1714230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543</Words>
  <Application>Microsoft Office PowerPoint</Application>
  <PresentationFormat>On-screen Show (4:3)</PresentationFormat>
  <Paragraphs>34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Short Answer Question (SAQ)</vt:lpstr>
      <vt:lpstr>1 Pt each = ACE</vt:lpstr>
      <vt:lpstr>Part A. NO POINTS AWARDED -  EXPLAIN WHY</vt:lpstr>
      <vt:lpstr>Part A. NO POINTS AWARDED -  EXPLAIN WHY</vt:lpstr>
      <vt:lpstr>Part A. Earned Points – Identify ACE</vt:lpstr>
      <vt:lpstr>Part A. Earned Points – Identify ACE</vt:lpstr>
      <vt:lpstr>Part A. Earned Points – Identify ACE</vt:lpstr>
      <vt:lpstr>Part B. NO POINTS AWARDED -  EXPLAIN WHY, then add a sentence to fix it.</vt:lpstr>
      <vt:lpstr> Part B. NO POINTS AWARDED -  EXPLAIN WHY, then add a sentence to fix it.</vt:lpstr>
      <vt:lpstr>Part C.  Who do you agree with? Provide ADDITIONAL evidence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Answer Question (SAQ)</dc:title>
  <dc:creator>Shawn</dc:creator>
  <cp:lastModifiedBy>MacDonald, Jessica</cp:lastModifiedBy>
  <cp:revision>8</cp:revision>
  <dcterms:created xsi:type="dcterms:W3CDTF">2016-09-05T19:00:55Z</dcterms:created>
  <dcterms:modified xsi:type="dcterms:W3CDTF">2016-09-06T18:23:42Z</dcterms:modified>
</cp:coreProperties>
</file>