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1/26/2017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Constitution:  Balancing Competing Interests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0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Using your reading notes AND the Constitution </a:t>
            </a:r>
            <a:r>
              <a:rPr lang="en-US" sz="4400" b="1" dirty="0" smtClean="0"/>
              <a:t>(pg. 568)</a:t>
            </a:r>
            <a:r>
              <a:rPr lang="en-US" sz="4400" dirty="0" smtClean="0"/>
              <a:t>, complete the chart with your group.  Be prepared to share your answers with the class </a:t>
            </a:r>
            <a:r>
              <a:rPr lang="en-US" sz="4400" b="1" dirty="0" smtClean="0"/>
              <a:t>5 – 7 minutes before the end of the period</a:t>
            </a:r>
            <a:r>
              <a:rPr lang="en-US" sz="4400" b="1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6816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Individually, complete a </a:t>
            </a:r>
            <a:r>
              <a:rPr lang="en-US" sz="2400" b="1" dirty="0" smtClean="0"/>
              <a:t>close read</a:t>
            </a:r>
            <a:r>
              <a:rPr lang="en-US" sz="2400" dirty="0" smtClean="0"/>
              <a:t> in Part B.</a:t>
            </a:r>
          </a:p>
          <a:p>
            <a:r>
              <a:rPr lang="en-US" sz="2400" dirty="0" smtClean="0"/>
              <a:t>Read several times if necessary</a:t>
            </a:r>
          </a:p>
          <a:p>
            <a:r>
              <a:rPr lang="en-US" sz="2400" dirty="0"/>
              <a:t>Use the following notations</a:t>
            </a:r>
            <a:r>
              <a:rPr lang="en-US" sz="2400" dirty="0" smtClean="0"/>
              <a:t>:</a:t>
            </a:r>
            <a:endParaRPr lang="en-US" sz="2000" dirty="0"/>
          </a:p>
          <a:p>
            <a:pPr marL="274320" lvl="1" indent="0"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1. </a:t>
            </a:r>
            <a:r>
              <a:rPr lang="en-US" sz="2400" b="1" dirty="0" smtClean="0"/>
              <a:t>Number paragraphs (for easy </a:t>
            </a:r>
            <a:r>
              <a:rPr lang="en-US" sz="2400" b="1" dirty="0" err="1" smtClean="0"/>
              <a:t>referenc</a:t>
            </a:r>
            <a:r>
              <a:rPr lang="en-US" sz="2400" b="1" dirty="0" smtClean="0"/>
              <a:t>)</a:t>
            </a:r>
          </a:p>
          <a:p>
            <a:pPr marL="274320" lvl="1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2.  Underline main ideas or arguments (or highlight)</a:t>
            </a:r>
            <a:endParaRPr lang="en-US" sz="2400" b="1" dirty="0"/>
          </a:p>
          <a:p>
            <a:pPr marL="274320" lvl="1" indent="0">
              <a:buNone/>
            </a:pPr>
            <a:r>
              <a:rPr lang="en-US" sz="2400" b="1" dirty="0" smtClean="0"/>
              <a:t>	</a:t>
            </a:r>
            <a:r>
              <a:rPr lang="en-US" sz="2400" b="1" dirty="0" smtClean="0"/>
              <a:t>3. </a:t>
            </a:r>
            <a:r>
              <a:rPr lang="en-US" sz="2400" b="1" dirty="0" smtClean="0"/>
              <a:t>Circle </a:t>
            </a:r>
            <a:r>
              <a:rPr lang="en-US" sz="2400" b="1" dirty="0"/>
              <a:t>words that are new to you / you don’t understand</a:t>
            </a:r>
          </a:p>
          <a:p>
            <a:pPr marL="274320" lvl="1" indent="0">
              <a:buNone/>
            </a:pPr>
            <a:r>
              <a:rPr lang="en-US" sz="2400" b="1" dirty="0" smtClean="0"/>
              <a:t>	</a:t>
            </a:r>
            <a:r>
              <a:rPr lang="en-US" sz="2400" b="1" dirty="0" smtClean="0"/>
              <a:t>4. </a:t>
            </a:r>
            <a:r>
              <a:rPr lang="en-US" sz="2400" b="1" dirty="0" smtClean="0"/>
              <a:t>Write </a:t>
            </a:r>
            <a:r>
              <a:rPr lang="en-US" sz="2400" b="1" dirty="0"/>
              <a:t>in the margins your conclusions, questions, </a:t>
            </a:r>
            <a:r>
              <a:rPr lang="en-US" sz="2400" b="1" dirty="0" smtClean="0"/>
              <a:t>		        reactions, ideas</a:t>
            </a:r>
            <a:endParaRPr lang="en-US" sz="2400" b="1" dirty="0"/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314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72936"/>
            <a:ext cx="10058400" cy="4499264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With your partners, </a:t>
            </a:r>
            <a:r>
              <a:rPr lang="en-US" sz="2400" b="1" dirty="0" smtClean="0"/>
              <a:t>write complete sentence answers, using evidence from the text to the following questions: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According to Charles Beard, which four classes of economic interests stood to gain most from the adoption of the Constitution?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Find at least four ways that the Constitution would benefit these economic groups.  (Reference your completed chart.)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What do Morison and Commager see as the main reason for the creation of a new government in 1787?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smtClean="0"/>
              <a:t>Do you agree with Charles Beard’s conclusions that </a:t>
            </a:r>
            <a:r>
              <a:rPr lang="en-US" sz="2400" dirty="0"/>
              <a:t>the Constitution was designed to favor certain groups over others?  Explain.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064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444</TotalTime>
  <Words>173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Rockwell</vt:lpstr>
      <vt:lpstr>Rockwell Condensed</vt:lpstr>
      <vt:lpstr>Wingdings</vt:lpstr>
      <vt:lpstr>Wood Type</vt:lpstr>
      <vt:lpstr>The Constitution:  Balancing Competing Interests</vt:lpstr>
      <vt:lpstr>Part A</vt:lpstr>
      <vt:lpstr>Part B</vt:lpstr>
      <vt:lpstr>Part B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Constitution:  Balancing Competing Interests</dc:title>
  <dc:creator>MacDonald, Jessica</dc:creator>
  <cp:lastModifiedBy>MacDonald, Jessica</cp:lastModifiedBy>
  <cp:revision>7</cp:revision>
  <dcterms:created xsi:type="dcterms:W3CDTF">2016-08-19T15:18:07Z</dcterms:created>
  <dcterms:modified xsi:type="dcterms:W3CDTF">2017-01-26T15:28:02Z</dcterms:modified>
</cp:coreProperties>
</file>