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5"/>
  </p:handout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6228A-7005-4B6B-8464-AC1F0D5F39F4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AB9B2-4E5A-4120-8958-5C9C2412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19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A7AAA23-4E45-4415-AB04-B20D5746CD41}" type="datetimeFigureOut">
              <a:rPr lang="en-US" smtClean="0"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D2263EA-945A-45EB-A959-BF28B4AABB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A23-4E45-4415-AB04-B20D5746CD41}" type="datetimeFigureOut">
              <a:rPr lang="en-US" smtClean="0"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63EA-945A-45EB-A959-BF28B4AABB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A23-4E45-4415-AB04-B20D5746CD41}" type="datetimeFigureOut">
              <a:rPr lang="en-US" smtClean="0"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63EA-945A-45EB-A959-BF28B4AABB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A23-4E45-4415-AB04-B20D5746CD41}" type="datetimeFigureOut">
              <a:rPr lang="en-US" smtClean="0"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63EA-945A-45EB-A959-BF28B4AABB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A23-4E45-4415-AB04-B20D5746CD41}" type="datetimeFigureOut">
              <a:rPr lang="en-US" smtClean="0"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63EA-945A-45EB-A959-BF28B4AABB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A23-4E45-4415-AB04-B20D5746CD41}" type="datetimeFigureOut">
              <a:rPr lang="en-US" smtClean="0"/>
              <a:t>8/27/2015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63EA-945A-45EB-A959-BF28B4AABB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A23-4E45-4415-AB04-B20D5746CD41}" type="datetimeFigureOut">
              <a:rPr lang="en-US" smtClean="0"/>
              <a:t>8/27/2015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63EA-945A-45EB-A959-BF28B4AABB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A23-4E45-4415-AB04-B20D5746CD41}" type="datetimeFigureOut">
              <a:rPr lang="en-US" smtClean="0"/>
              <a:t>8/27/2015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63EA-945A-45EB-A959-BF28B4AABB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A23-4E45-4415-AB04-B20D5746CD41}" type="datetimeFigureOut">
              <a:rPr lang="en-US" smtClean="0"/>
              <a:t>8/27/2015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63EA-945A-45EB-A959-BF28B4AABB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A7AAA23-4E45-4415-AB04-B20D5746CD41}" type="datetimeFigureOut">
              <a:rPr lang="en-US" smtClean="0"/>
              <a:t>8/27/2015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D2263EA-945A-45EB-A959-BF28B4AABB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A7AAA23-4E45-4415-AB04-B20D5746CD41}" type="datetimeFigureOut">
              <a:rPr lang="en-US" smtClean="0"/>
              <a:t>8/27/2015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D2263EA-945A-45EB-A959-BF28B4AABB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A7AAA23-4E45-4415-AB04-B20D5746CD41}" type="datetimeFigureOut">
              <a:rPr lang="en-US" smtClean="0"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D2263EA-945A-45EB-A959-BF28B4AABBA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Dual Federalism?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Political Science 101</a:t>
            </a:r>
          </a:p>
          <a:p>
            <a:r>
              <a:rPr lang="en-US" dirty="0" smtClean="0"/>
              <a:t>Macdonald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4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Civil War ended ideas of nullification and secession</a:t>
            </a:r>
          </a:p>
          <a:p>
            <a:r>
              <a:rPr lang="en-US" dirty="0" smtClean="0"/>
              <a:t>Still issues with states rights</a:t>
            </a:r>
          </a:p>
          <a:p>
            <a:r>
              <a:rPr lang="en-US" dirty="0" err="1" smtClean="0"/>
              <a:t>Ie</a:t>
            </a:r>
            <a:r>
              <a:rPr lang="en-US" dirty="0" smtClean="0"/>
              <a:t>. Many refused to enforce federal voting rights and antidiscrimination laws</a:t>
            </a:r>
          </a:p>
          <a:p>
            <a:r>
              <a:rPr lang="en-US" dirty="0" smtClean="0"/>
              <a:t>Constitution amended to </a:t>
            </a:r>
            <a:r>
              <a:rPr lang="en-US" u="sng" dirty="0" smtClean="0"/>
              <a:t>prevent specific assertions of state authority</a:t>
            </a:r>
          </a:p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:  banned slavery</a:t>
            </a:r>
          </a:p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:  states couldn’t interfere w/ certain rights of individuals</a:t>
            </a:r>
          </a:p>
          <a:p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:  right to vote for former slaves</a:t>
            </a:r>
          </a:p>
        </p:txBody>
      </p:sp>
    </p:spTree>
    <p:extLst>
      <p:ext uri="{BB962C8B-B14F-4D97-AF65-F5344CB8AC3E}">
        <p14:creationId xmlns:p14="http://schemas.microsoft.com/office/powerpoint/2010/main" val="53057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During Industrial Age in America, many </a:t>
            </a:r>
            <a:r>
              <a:rPr lang="en-US" dirty="0" err="1" smtClean="0"/>
              <a:t>ppl</a:t>
            </a:r>
            <a:r>
              <a:rPr lang="en-US" dirty="0" smtClean="0"/>
              <a:t> first looked to states to deal w/ effects of urbanization</a:t>
            </a:r>
          </a:p>
          <a:p>
            <a:r>
              <a:rPr lang="en-US" dirty="0" smtClean="0"/>
              <a:t>In most states, though, corporate interests controlled state gov’ts &amp; offered little help</a:t>
            </a:r>
          </a:p>
          <a:p>
            <a:r>
              <a:rPr lang="en-US" dirty="0" smtClean="0"/>
              <a:t>Many turned then to federal gov’t</a:t>
            </a:r>
          </a:p>
          <a:p>
            <a:r>
              <a:rPr lang="en-US" dirty="0" smtClean="0"/>
              <a:t>Congress started to become more active</a:t>
            </a:r>
          </a:p>
          <a:p>
            <a:pPr lvl="1"/>
            <a:r>
              <a:rPr lang="en-US" dirty="0" smtClean="0"/>
              <a:t>Interstate Commerce Act est. Interstate Commerce Commission (ICC) – rules for transporting goods</a:t>
            </a:r>
          </a:p>
          <a:p>
            <a:pPr lvl="1"/>
            <a:r>
              <a:rPr lang="en-US" dirty="0" smtClean="0"/>
              <a:t>Sherman Antitrust Act – tried to prevent monopolies</a:t>
            </a:r>
          </a:p>
        </p:txBody>
      </p:sp>
    </p:spTree>
    <p:extLst>
      <p:ext uri="{BB962C8B-B14F-4D97-AF65-F5344CB8AC3E}">
        <p14:creationId xmlns:p14="http://schemas.microsoft.com/office/powerpoint/2010/main" val="391036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Changing Court?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challenged in S.C.</a:t>
            </a:r>
          </a:p>
          <a:p>
            <a:r>
              <a:rPr lang="en-US" dirty="0" smtClean="0"/>
              <a:t>SC generally ruled in favor of states</a:t>
            </a:r>
          </a:p>
          <a:p>
            <a:r>
              <a:rPr lang="en-US" i="1" dirty="0" smtClean="0"/>
              <a:t>US vs. E.C. Knight Company</a:t>
            </a:r>
            <a:r>
              <a:rPr lang="en-US" dirty="0" smtClean="0"/>
              <a:t> – sugar refining was “manufacturing” not “commerce” so Congress couldn’t control</a:t>
            </a:r>
          </a:p>
          <a:p>
            <a:r>
              <a:rPr lang="en-US" i="1" dirty="0" smtClean="0"/>
              <a:t>Hammer v. </a:t>
            </a:r>
            <a:r>
              <a:rPr lang="en-US" i="1" dirty="0" err="1" smtClean="0"/>
              <a:t>Dagenhart</a:t>
            </a:r>
            <a:r>
              <a:rPr lang="en-US" dirty="0" smtClean="0"/>
              <a:t> (1918) – law barring goods made by child labor struck down </a:t>
            </a:r>
          </a:p>
          <a:p>
            <a:r>
              <a:rPr lang="en-US" dirty="0" smtClean="0"/>
              <a:t>Over history of US, evidence of changing concepts of federalism</a:t>
            </a:r>
          </a:p>
        </p:txBody>
      </p:sp>
    </p:spTree>
    <p:extLst>
      <p:ext uri="{BB962C8B-B14F-4D97-AF65-F5344CB8AC3E}">
        <p14:creationId xmlns:p14="http://schemas.microsoft.com/office/powerpoint/2010/main" val="268068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Critical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opinion about federalism?  Do you think our current government is exerting too much power? 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03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Disagreement among drafters of the Constitution about how much power states should have</a:t>
            </a:r>
          </a:p>
          <a:p>
            <a:r>
              <a:rPr lang="en-US" dirty="0" smtClean="0"/>
              <a:t>RESULT – ever changing ideas about federalism, national supremacy and states’ rights</a:t>
            </a:r>
          </a:p>
          <a:p>
            <a:r>
              <a:rPr lang="en-US" dirty="0" smtClean="0"/>
              <a:t>Officially a theory of </a:t>
            </a:r>
            <a:r>
              <a:rPr lang="en-US" b="1" dirty="0" smtClean="0"/>
              <a:t>dual federalism</a:t>
            </a:r>
            <a:r>
              <a:rPr lang="en-US" dirty="0" smtClean="0"/>
              <a:t> (state gov’t and national gov’t equally authoritative) emerged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85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Expanded Federal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6629401" cy="4191000"/>
          </a:xfrm>
        </p:spPr>
        <p:txBody>
          <a:bodyPr>
            <a:noAutofit/>
          </a:bodyPr>
          <a:lstStyle/>
          <a:p>
            <a:r>
              <a:rPr lang="en-US" sz="2200" dirty="0" smtClean="0"/>
              <a:t>Often disagreements settled through lawsuits</a:t>
            </a:r>
          </a:p>
          <a:p>
            <a:r>
              <a:rPr lang="en-US" sz="2200" i="1" dirty="0" smtClean="0"/>
              <a:t>McCullough vs. Maryland </a:t>
            </a:r>
            <a:r>
              <a:rPr lang="en-US" sz="2200" dirty="0" smtClean="0"/>
              <a:t>(1819) – </a:t>
            </a:r>
          </a:p>
          <a:p>
            <a:pPr lvl="1"/>
            <a:r>
              <a:rPr lang="en-US" dirty="0" smtClean="0"/>
              <a:t>1816 Congress authorized Bank of the US; MD imposed tax on all banks not chartered by their state</a:t>
            </a:r>
          </a:p>
          <a:p>
            <a:pPr lvl="1"/>
            <a:r>
              <a:rPr lang="en-US" dirty="0" smtClean="0"/>
              <a:t>James McCullough, of Bank of US in MD, refused to pay tax</a:t>
            </a:r>
          </a:p>
          <a:p>
            <a:pPr lvl="1"/>
            <a:r>
              <a:rPr lang="en-US" dirty="0" smtClean="0"/>
              <a:t>Chief Justice John Marshall first looked at whether Congress had power to charter bank (not explicitly stated in Article I)</a:t>
            </a:r>
          </a:p>
        </p:txBody>
      </p:sp>
    </p:spTree>
    <p:extLst>
      <p:ext uri="{BB962C8B-B14F-4D97-AF65-F5344CB8AC3E}">
        <p14:creationId xmlns:p14="http://schemas.microsoft.com/office/powerpoint/2010/main" val="9507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6461760" cy="50292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dirty="0"/>
              <a:t>Determined that Congress has power to “make all laws which shall be necessary and proper, for carrying into execution the foregoing powers” – referred to this as </a:t>
            </a:r>
            <a:r>
              <a:rPr lang="en-US" sz="2400" b="1" u="sng" dirty="0"/>
              <a:t>necessary and proper clause</a:t>
            </a:r>
            <a:endParaRPr lang="en-US" sz="2400" u="sng" dirty="0"/>
          </a:p>
          <a:p>
            <a:pPr lvl="1"/>
            <a:r>
              <a:rPr lang="en-US" sz="2400" dirty="0"/>
              <a:t>Because Congress had power to collect tax, coin money, reasonable to charter national bank</a:t>
            </a:r>
          </a:p>
          <a:p>
            <a:pPr lvl="1"/>
            <a:r>
              <a:rPr lang="en-US" sz="2400" dirty="0" smtClean="0"/>
              <a:t>Further</a:t>
            </a:r>
            <a:r>
              <a:rPr lang="en-US" sz="2400" dirty="0"/>
              <a:t>, said that MD did not have power to tax federal institutions be/ could be used to destroy federal institutions and therefore </a:t>
            </a:r>
            <a:r>
              <a:rPr lang="en-US" sz="2400" dirty="0" smtClean="0"/>
              <a:t>destroy federalism</a:t>
            </a:r>
          </a:p>
          <a:p>
            <a:pPr lvl="1"/>
            <a:r>
              <a:rPr lang="en-US" sz="2400" dirty="0"/>
              <a:t>Interpretation enhanced power of federal </a:t>
            </a:r>
            <a:r>
              <a:rPr lang="en-US" sz="2400" dirty="0" smtClean="0"/>
              <a:t>government over states</a:t>
            </a:r>
            <a:endParaRPr lang="en-US" sz="2400" dirty="0"/>
          </a:p>
          <a:p>
            <a:pPr marL="36576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5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Expanded Federal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Cohens v. Virginia </a:t>
            </a:r>
            <a:r>
              <a:rPr lang="en-US" dirty="0" smtClean="0"/>
              <a:t> (1821) – </a:t>
            </a:r>
          </a:p>
          <a:p>
            <a:pPr lvl="1"/>
            <a:r>
              <a:rPr lang="en-US" dirty="0" smtClean="0"/>
              <a:t>Brothers convicted under VA law for selling tix in a lottery approved by Congress</a:t>
            </a:r>
          </a:p>
          <a:p>
            <a:pPr lvl="1"/>
            <a:r>
              <a:rPr lang="en-US" dirty="0" smtClean="0"/>
              <a:t>Appealed to S.C.</a:t>
            </a:r>
          </a:p>
          <a:p>
            <a:pPr lvl="1"/>
            <a:r>
              <a:rPr lang="en-US" dirty="0" smtClean="0"/>
              <a:t>VA said SC had no authority to review decisions that it issued in its own state</a:t>
            </a:r>
          </a:p>
          <a:p>
            <a:pPr lvl="1"/>
            <a:r>
              <a:rPr lang="en-US" dirty="0" smtClean="0"/>
              <a:t>Marshall wrote that SC had ultimate authority over all judicial matters concerning federal law</a:t>
            </a:r>
          </a:p>
          <a:p>
            <a:pPr lvl="1"/>
            <a:r>
              <a:rPr lang="en-US" dirty="0" smtClean="0"/>
              <a:t>Further expanded power of federal gov’t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8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Expanded Federal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Gibbons v. Ogden</a:t>
            </a:r>
            <a:r>
              <a:rPr lang="en-US" dirty="0" smtClean="0"/>
              <a:t> (1824)</a:t>
            </a:r>
          </a:p>
          <a:p>
            <a:pPr lvl="1"/>
            <a:r>
              <a:rPr lang="en-US" dirty="0" smtClean="0"/>
              <a:t>NY law granted specific steamboat operators exclusive service between NY and NJ</a:t>
            </a:r>
          </a:p>
          <a:p>
            <a:pPr lvl="1"/>
            <a:r>
              <a:rPr lang="en-US" dirty="0" smtClean="0"/>
              <a:t>Marshall court said that was commerce </a:t>
            </a:r>
            <a:r>
              <a:rPr lang="en-US" b="1" dirty="0" smtClean="0"/>
              <a:t>among</a:t>
            </a:r>
            <a:r>
              <a:rPr lang="en-US" dirty="0" smtClean="0"/>
              <a:t> states and federal gov’t, not state, had power to regulate interstate commerce</a:t>
            </a:r>
          </a:p>
          <a:p>
            <a:pPr lvl="1"/>
            <a:r>
              <a:rPr lang="en-US" dirty="0" smtClean="0"/>
              <a:t>Gave superior powers to national gov’t over state gov’ts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95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Constitution itself more vague 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Amendment – “powers not delegated to US by Constitution, nor prohibited by it to states, are reserved to States…”</a:t>
            </a:r>
          </a:p>
          <a:p>
            <a:r>
              <a:rPr lang="en-US" dirty="0" smtClean="0"/>
              <a:t>Many states interpret this to mean national gov’t is not superior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1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Supremacy?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Civil war, many southern leaders relied on </a:t>
            </a:r>
            <a:r>
              <a:rPr lang="en-US" b="1" dirty="0" smtClean="0"/>
              <a:t>doctrine of nullification</a:t>
            </a:r>
            <a:r>
              <a:rPr lang="en-US" dirty="0" smtClean="0"/>
              <a:t> (states retained sovereignty upon joining US) – gov’t established was a voluntary pact between states and fed. gov’t limited- states could declare any law “null and void” if wanted</a:t>
            </a:r>
          </a:p>
          <a:p>
            <a:r>
              <a:rPr lang="en-US" dirty="0" smtClean="0"/>
              <a:t>1830s SC voted to nullify tariffs – later compromised</a:t>
            </a:r>
          </a:p>
          <a:p>
            <a:r>
              <a:rPr lang="en-US" dirty="0" smtClean="0"/>
              <a:t>Expression of </a:t>
            </a:r>
            <a:r>
              <a:rPr lang="en-US" u="sng" dirty="0" smtClean="0"/>
              <a:t>dual federalism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90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Supremacy?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Doctrine of secession</a:t>
            </a:r>
            <a:r>
              <a:rPr lang="en-US" dirty="0" smtClean="0"/>
              <a:t> also expression of dual federalism </a:t>
            </a:r>
          </a:p>
          <a:p>
            <a:r>
              <a:rPr lang="en-US" dirty="0" smtClean="0"/>
              <a:t>States had sovereignty and not subordinate to national gov’t and therefore could withdraw at any time </a:t>
            </a:r>
          </a:p>
          <a:p>
            <a:r>
              <a:rPr lang="en-US" dirty="0" smtClean="0"/>
              <a:t>1861 11 states seceded leading to civil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9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286</TotalTime>
  <Words>681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Pushpin</vt:lpstr>
      <vt:lpstr>Dual Federalism?</vt:lpstr>
      <vt:lpstr>PowerPoint Presentation</vt:lpstr>
      <vt:lpstr>Expanded Federal Power</vt:lpstr>
      <vt:lpstr>PowerPoint Presentation</vt:lpstr>
      <vt:lpstr>Expanded Federal Power</vt:lpstr>
      <vt:lpstr>Expanded Federal Power</vt:lpstr>
      <vt:lpstr>Conflict</vt:lpstr>
      <vt:lpstr>State Supremacy?</vt:lpstr>
      <vt:lpstr>State Supremacy?</vt:lpstr>
      <vt:lpstr>New Amendments</vt:lpstr>
      <vt:lpstr>A New US</vt:lpstr>
      <vt:lpstr>A Changing Court?</vt:lpstr>
      <vt:lpstr>Daily Critical Thinking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Macdonald, Jessica</dc:creator>
  <cp:lastModifiedBy>Macdonald, Jessica</cp:lastModifiedBy>
  <cp:revision>16</cp:revision>
  <cp:lastPrinted>2014-08-26T15:14:00Z</cp:lastPrinted>
  <dcterms:created xsi:type="dcterms:W3CDTF">2014-08-20T18:29:25Z</dcterms:created>
  <dcterms:modified xsi:type="dcterms:W3CDTF">2015-08-27T15:54:08Z</dcterms:modified>
</cp:coreProperties>
</file>