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6D9ADB-632F-480C-BB7E-188E84ADEE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566FAF-F1D8-4849-A45E-B28EB00D7BBC}" type="datetimeFigureOut">
              <a:rPr lang="en-US" smtClean="0"/>
              <a:t>8/28/2015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Primary vs. Secondary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 Jacinto High School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 found a </a:t>
            </a:r>
            <a:r>
              <a:rPr lang="en-US" sz="4400" b="1" u="sng" dirty="0" smtClean="0"/>
              <a:t>letter</a:t>
            </a:r>
            <a:r>
              <a:rPr lang="en-US" sz="4400" dirty="0" smtClean="0"/>
              <a:t> to one of my friends in the locker room after school the other day.  I know it’s private but I want to read it!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0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My friends and I found an old </a:t>
            </a:r>
            <a:r>
              <a:rPr lang="en-US" sz="4400" b="1" u="sng" dirty="0" smtClean="0"/>
              <a:t>wedding dress </a:t>
            </a:r>
            <a:r>
              <a:rPr lang="en-US" sz="4400" dirty="0" smtClean="0"/>
              <a:t>in our attic.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0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At school we use </a:t>
            </a:r>
            <a:r>
              <a:rPr lang="en-US" sz="4400" b="1" u="sng" dirty="0" smtClean="0"/>
              <a:t>textbooks</a:t>
            </a:r>
            <a:r>
              <a:rPr lang="en-US" sz="4400" b="1" dirty="0" smtClean="0"/>
              <a:t> </a:t>
            </a:r>
            <a:r>
              <a:rPr lang="en-US" sz="4400" dirty="0" smtClean="0"/>
              <a:t>to learn about the history of the United States.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0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 like to read People magazine.  I really like the </a:t>
            </a:r>
            <a:r>
              <a:rPr lang="en-US" sz="4400" b="1" dirty="0" smtClean="0"/>
              <a:t>articles </a:t>
            </a:r>
            <a:r>
              <a:rPr lang="en-US" sz="4400" dirty="0" smtClean="0"/>
              <a:t>written by others about Hollywood actors.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54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My mom has CDs of my grandparents telling </a:t>
            </a:r>
            <a:r>
              <a:rPr lang="en-US" sz="4400" b="1" u="sng" dirty="0" smtClean="0"/>
              <a:t>stories</a:t>
            </a:r>
            <a:r>
              <a:rPr lang="en-US" sz="4400" b="1" dirty="0" smtClean="0"/>
              <a:t> </a:t>
            </a:r>
            <a:r>
              <a:rPr lang="en-US" sz="4400" dirty="0" smtClean="0"/>
              <a:t>about when they were kids.  We love to listen to these at family gatherings.</a:t>
            </a:r>
          </a:p>
          <a:p>
            <a:pPr marL="0" indent="0">
              <a:buNone/>
            </a:pPr>
            <a:r>
              <a:rPr lang="en-US" sz="4400" dirty="0" smtClean="0"/>
              <a:t>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04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 am writing an essay on George Washington for my U.S. History class.  I used </a:t>
            </a:r>
            <a:r>
              <a:rPr lang="en-US" sz="4400" b="1" u="sng" dirty="0" smtClean="0"/>
              <a:t>articles</a:t>
            </a:r>
            <a:r>
              <a:rPr lang="en-US" sz="4400" dirty="0" smtClean="0"/>
              <a:t> from </a:t>
            </a:r>
            <a:r>
              <a:rPr lang="en-US" sz="4400" dirty="0" smtClean="0"/>
              <a:t>an </a:t>
            </a:r>
            <a:r>
              <a:rPr lang="en-US" sz="4400" dirty="0" smtClean="0"/>
              <a:t>encyclopedia.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04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When I am doing homework for U.S. Government and I read the </a:t>
            </a:r>
            <a:r>
              <a:rPr lang="en-US" sz="4400" b="1" u="sng" dirty="0" smtClean="0"/>
              <a:t>commentaries</a:t>
            </a:r>
            <a:r>
              <a:rPr lang="en-US" sz="4400" dirty="0" smtClean="0"/>
              <a:t> by Supreme Court Justices on landmark case.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04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When I was at summer camp a few years ago, I found at </a:t>
            </a:r>
            <a:r>
              <a:rPr lang="en-US" sz="4400" b="1" u="sng" dirty="0" smtClean="0"/>
              <a:t>arrowhead</a:t>
            </a:r>
            <a:r>
              <a:rPr lang="en-US" sz="4400" b="1" dirty="0" smtClean="0"/>
              <a:t>; </a:t>
            </a:r>
            <a:r>
              <a:rPr lang="en-US" sz="4400" dirty="0" smtClean="0"/>
              <a:t>I did research and found out it has been made by the Cherokee Indians.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77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My friend </a:t>
            </a:r>
            <a:r>
              <a:rPr lang="en-US" sz="4400" b="1" u="sng" dirty="0" smtClean="0"/>
              <a:t>Tim said </a:t>
            </a:r>
            <a:r>
              <a:rPr lang="en-US" sz="4400" dirty="0" smtClean="0"/>
              <a:t>I should read a book that he really liked.  He told me about it – it sounds really good!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04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What is a primary source?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Give </a:t>
            </a:r>
            <a:r>
              <a:rPr lang="en-US" sz="4400" dirty="0" smtClean="0"/>
              <a:t>two examples of </a:t>
            </a:r>
            <a:r>
              <a:rPr lang="en-US" sz="4400" dirty="0" smtClean="0"/>
              <a:t>a primary source.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What is a secondary source?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Give </a:t>
            </a:r>
            <a:r>
              <a:rPr lang="en-US" sz="4400" dirty="0" smtClean="0"/>
              <a:t>two examples </a:t>
            </a:r>
            <a:r>
              <a:rPr lang="en-US" sz="4400" dirty="0" smtClean="0"/>
              <a:t>of a secondary source.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540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Types of Sources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600200" y="2438400"/>
            <a:ext cx="1752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7400" y="2454564"/>
            <a:ext cx="1752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48449" y="5145809"/>
            <a:ext cx="876300" cy="778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1211119"/>
            <a:ext cx="876300" cy="77816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3863" y="1211119"/>
            <a:ext cx="876300" cy="77816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38350" y="5022273"/>
            <a:ext cx="876300" cy="77816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4463" y="4182918"/>
            <a:ext cx="876300" cy="77816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62900" y="4367645"/>
            <a:ext cx="876300" cy="778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2879436"/>
            <a:ext cx="876300" cy="778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00" y="1259609"/>
            <a:ext cx="876300" cy="778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20063" y="1248064"/>
            <a:ext cx="876300" cy="778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4931" y="2655455"/>
            <a:ext cx="876300" cy="77816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1914" y="2266373"/>
            <a:ext cx="876300" cy="7781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3657600"/>
            <a:ext cx="876300" cy="7781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11914" y="5145809"/>
            <a:ext cx="876300" cy="7781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7" idx="4"/>
          </p:cNvCxnSpPr>
          <p:nvPr/>
        </p:nvCxnSpPr>
        <p:spPr>
          <a:xfrm flipH="1">
            <a:off x="2667000" y="1989283"/>
            <a:ext cx="57150" cy="46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1"/>
          </p:cNvCxnSpPr>
          <p:nvPr/>
        </p:nvCxnSpPr>
        <p:spPr>
          <a:xfrm>
            <a:off x="1260763" y="1989283"/>
            <a:ext cx="596099" cy="716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6"/>
          </p:cNvCxnSpPr>
          <p:nvPr/>
        </p:nvCxnSpPr>
        <p:spPr>
          <a:xfrm>
            <a:off x="1081231" y="3044537"/>
            <a:ext cx="518969" cy="79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3"/>
          </p:cNvCxnSpPr>
          <p:nvPr/>
        </p:nvCxnSpPr>
        <p:spPr>
          <a:xfrm flipV="1">
            <a:off x="1260763" y="3999378"/>
            <a:ext cx="596099" cy="368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0"/>
            <a:endCxn id="4" idx="4"/>
          </p:cNvCxnSpPr>
          <p:nvPr/>
        </p:nvCxnSpPr>
        <p:spPr>
          <a:xfrm flipV="1">
            <a:off x="2476500" y="4267200"/>
            <a:ext cx="0" cy="755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2"/>
          </p:cNvCxnSpPr>
          <p:nvPr/>
        </p:nvCxnSpPr>
        <p:spPr>
          <a:xfrm flipH="1">
            <a:off x="3352800" y="2655455"/>
            <a:ext cx="759114" cy="31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2"/>
          </p:cNvCxnSpPr>
          <p:nvPr/>
        </p:nvCxnSpPr>
        <p:spPr>
          <a:xfrm flipH="1" flipV="1">
            <a:off x="3352800" y="3657600"/>
            <a:ext cx="762000" cy="389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162300" y="4046682"/>
            <a:ext cx="952500" cy="136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6" idx="6"/>
          </p:cNvCxnSpPr>
          <p:nvPr/>
        </p:nvCxnSpPr>
        <p:spPr>
          <a:xfrm>
            <a:off x="4988214" y="2655455"/>
            <a:ext cx="879186" cy="428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6"/>
          </p:cNvCxnSpPr>
          <p:nvPr/>
        </p:nvCxnSpPr>
        <p:spPr>
          <a:xfrm flipV="1">
            <a:off x="4991100" y="3810000"/>
            <a:ext cx="952500" cy="23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91100" y="4182918"/>
            <a:ext cx="1267113" cy="122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00800" y="2026228"/>
            <a:ext cx="76200" cy="488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391400" y="2037773"/>
            <a:ext cx="685800" cy="61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2" idx="2"/>
            <a:endCxn id="5" idx="6"/>
          </p:cNvCxnSpPr>
          <p:nvPr/>
        </p:nvCxnSpPr>
        <p:spPr>
          <a:xfrm flipH="1">
            <a:off x="7620000" y="3268518"/>
            <a:ext cx="457200" cy="10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2"/>
            <a:endCxn id="5" idx="5"/>
          </p:cNvCxnSpPr>
          <p:nvPr/>
        </p:nvCxnSpPr>
        <p:spPr>
          <a:xfrm flipH="1" flipV="1">
            <a:off x="7363338" y="4015542"/>
            <a:ext cx="599562" cy="741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0"/>
          </p:cNvCxnSpPr>
          <p:nvPr/>
        </p:nvCxnSpPr>
        <p:spPr>
          <a:xfrm flipH="1" flipV="1">
            <a:off x="7010400" y="4283364"/>
            <a:ext cx="76199" cy="862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56862" y="3044537"/>
            <a:ext cx="130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SOURCES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981989" y="2971799"/>
            <a:ext cx="1428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SECONDARY 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91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Primary Source?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Original records of political, economic, artistic, scientific, social and intellectual thoughts and achievements</a:t>
            </a:r>
          </a:p>
          <a:p>
            <a:r>
              <a:rPr lang="en-US" sz="3200" dirty="0" smtClean="0"/>
              <a:t>Produced by </a:t>
            </a:r>
            <a:r>
              <a:rPr lang="en-US" sz="3200" dirty="0" err="1" smtClean="0"/>
              <a:t>ppl</a:t>
            </a:r>
            <a:r>
              <a:rPr lang="en-US" sz="3200" dirty="0" smtClean="0"/>
              <a:t> who participated in or witnessed past</a:t>
            </a:r>
          </a:p>
          <a:p>
            <a:r>
              <a:rPr lang="en-US" sz="3200" dirty="0" smtClean="0"/>
              <a:t>Offer variety of points of view and perspectives</a:t>
            </a:r>
          </a:p>
          <a:p>
            <a:r>
              <a:rPr lang="en-US" sz="3200" dirty="0" smtClean="0"/>
              <a:t>Used or created by someone with first-had experience of an event.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4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Audio:  </a:t>
            </a:r>
            <a:r>
              <a:rPr lang="en-US" sz="2800" dirty="0" smtClean="0"/>
              <a:t>oral histories, memoirs, interviews, music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Images:  </a:t>
            </a:r>
            <a:r>
              <a:rPr lang="en-US" sz="2800" dirty="0" smtClean="0"/>
              <a:t>photographs, videos, film, fine art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Objects / Artifacts: </a:t>
            </a:r>
            <a:r>
              <a:rPr lang="en-US" sz="2800" dirty="0" smtClean="0"/>
              <a:t>clothing, tools, pottery, gravestones, inventions, machines, weapons, memorabilia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Statistics:  </a:t>
            </a:r>
            <a:r>
              <a:rPr lang="en-US" sz="2800" dirty="0" smtClean="0"/>
              <a:t>census data, population statistics, weather records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Text:  </a:t>
            </a:r>
            <a:r>
              <a:rPr lang="en-US" sz="2800" dirty="0" smtClean="0"/>
              <a:t>letters, diaries, original documents, legal agreements, treaties, maps, laws, advertisements, recipes, sermons, lectures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1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Secondary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495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Documents written after an event has occurred</a:t>
            </a:r>
          </a:p>
          <a:p>
            <a:r>
              <a:rPr lang="en-US" sz="3600" dirty="0" smtClean="0"/>
              <a:t>Interprets and analyzes primary sources</a:t>
            </a:r>
          </a:p>
          <a:p>
            <a:r>
              <a:rPr lang="en-US" sz="3600" dirty="0" smtClean="0"/>
              <a:t>Offer different perspectives, viewpoints, interpretations of events</a:t>
            </a:r>
          </a:p>
          <a:p>
            <a:r>
              <a:rPr lang="en-US" sz="3600" dirty="0" smtClean="0"/>
              <a:t>Provide background information that allow you to understand the context of an event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39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Textbooks</a:t>
            </a:r>
          </a:p>
          <a:p>
            <a:r>
              <a:rPr lang="en-US" sz="3200" dirty="0" smtClean="0"/>
              <a:t>Magazine articles</a:t>
            </a:r>
          </a:p>
          <a:p>
            <a:r>
              <a:rPr lang="en-US" sz="3200" dirty="0" smtClean="0"/>
              <a:t>Documentaries</a:t>
            </a:r>
          </a:p>
          <a:p>
            <a:r>
              <a:rPr lang="en-US" sz="3200" dirty="0" smtClean="0"/>
              <a:t>Commentaries</a:t>
            </a:r>
          </a:p>
          <a:p>
            <a:r>
              <a:rPr lang="en-US" sz="3200" dirty="0" smtClean="0"/>
              <a:t>Editorials</a:t>
            </a:r>
          </a:p>
          <a:p>
            <a:r>
              <a:rPr lang="en-US" sz="3200" dirty="0" smtClean="0"/>
              <a:t>Essays</a:t>
            </a:r>
          </a:p>
          <a:p>
            <a:r>
              <a:rPr lang="en-US" sz="3200" dirty="0" smtClean="0"/>
              <a:t>Book Reviews</a:t>
            </a:r>
          </a:p>
          <a:p>
            <a:r>
              <a:rPr lang="en-US" sz="3200" dirty="0" smtClean="0"/>
              <a:t>Encyclopedias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03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800" dirty="0" smtClean="0"/>
              <a:t>NO </a:t>
            </a:r>
            <a:r>
              <a:rPr lang="en-US" sz="8800" dirty="0" smtClean="0">
                <a:solidFill>
                  <a:srgbClr val="FF0000"/>
                </a:solidFill>
              </a:rPr>
              <a:t>WIKIPEDIA</a:t>
            </a:r>
            <a:r>
              <a:rPr lang="en-US" sz="8800" dirty="0" smtClean="0"/>
              <a:t>!!!!!!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955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187059"/>
              </p:ext>
            </p:extLst>
          </p:nvPr>
        </p:nvGraphicFramePr>
        <p:xfrm>
          <a:off x="457200" y="381000"/>
          <a:ext cx="82296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8194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or Secondary?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5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 was watching ESPN and one of the reporters said he had heard </a:t>
            </a:r>
            <a:r>
              <a:rPr lang="en-US" sz="4400" b="1" dirty="0" smtClean="0"/>
              <a:t>good </a:t>
            </a:r>
            <a:r>
              <a:rPr lang="en-US" sz="4400" b="1" u="sng" dirty="0" smtClean="0"/>
              <a:t>reviews</a:t>
            </a:r>
            <a:r>
              <a:rPr lang="en-US" sz="4400" u="sng" dirty="0" smtClean="0"/>
              <a:t> </a:t>
            </a:r>
            <a:r>
              <a:rPr lang="en-US" sz="4400" dirty="0" smtClean="0"/>
              <a:t>about a new sports movie.  Primary or secondary?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31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536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Primary vs. Secondary Sources</vt:lpstr>
      <vt:lpstr>PowerPoint Presentation</vt:lpstr>
      <vt:lpstr>What is a Primary Source? </vt:lpstr>
      <vt:lpstr>Examples of Primary Sources</vt:lpstr>
      <vt:lpstr>What is a Secondary Source?</vt:lpstr>
      <vt:lpstr>Examples of Secondary Sources</vt:lpstr>
      <vt:lpstr>REMEMBER:</vt:lpstr>
      <vt:lpstr>PowerPoint Presentation</vt:lpstr>
      <vt:lpstr>Scenario 1</vt:lpstr>
      <vt:lpstr>Scenario 2</vt:lpstr>
      <vt:lpstr>Scenario 3</vt:lpstr>
      <vt:lpstr>Scenario 4</vt:lpstr>
      <vt:lpstr>Scenario 5</vt:lpstr>
      <vt:lpstr>Scenario 6</vt:lpstr>
      <vt:lpstr>Scenario 7</vt:lpstr>
      <vt:lpstr>Scenario 8</vt:lpstr>
      <vt:lpstr>Scenario 9</vt:lpstr>
      <vt:lpstr>Scenario 10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Macdonald, Jessica</dc:creator>
  <cp:lastModifiedBy>Macdonald, Jessica</cp:lastModifiedBy>
  <cp:revision>11</cp:revision>
  <dcterms:created xsi:type="dcterms:W3CDTF">2015-08-27T19:16:21Z</dcterms:created>
  <dcterms:modified xsi:type="dcterms:W3CDTF">2015-08-28T14:58:23Z</dcterms:modified>
</cp:coreProperties>
</file>