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1" r:id="rId4"/>
    <p:sldId id="272" r:id="rId5"/>
    <p:sldId id="273" r:id="rId6"/>
    <p:sldId id="263" r:id="rId7"/>
    <p:sldId id="275" r:id="rId8"/>
    <p:sldId id="283" r:id="rId9"/>
    <p:sldId id="281" r:id="rId10"/>
    <p:sldId id="276" r:id="rId11"/>
    <p:sldId id="277" r:id="rId12"/>
    <p:sldId id="282" r:id="rId13"/>
    <p:sldId id="278" r:id="rId14"/>
    <p:sldId id="279" r:id="rId15"/>
    <p:sldId id="280" r:id="rId1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9871" autoAdjust="0"/>
  </p:normalViewPr>
  <p:slideViewPr>
    <p:cSldViewPr>
      <p:cViewPr varScale="1">
        <p:scale>
          <a:sx n="71" d="100"/>
          <a:sy n="71" d="100"/>
        </p:scale>
        <p:origin x="1138" y="5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2/15/2017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2/15/2017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6090" y="630937"/>
            <a:ext cx="5234212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242" y="1098388"/>
            <a:ext cx="10315731" cy="4394988"/>
          </a:xfrm>
        </p:spPr>
        <p:txBody>
          <a:bodyPr anchor="ctr">
            <a:noAutofit/>
          </a:bodyPr>
          <a:lstStyle>
            <a:lvl1pPr algn="ctr">
              <a:defRPr sz="9997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469" y="5979197"/>
            <a:ext cx="8043278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999" b="1" i="0" cap="all" spc="400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242" y="6375679"/>
            <a:ext cx="2329115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244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57" y="6375679"/>
            <a:ext cx="232911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410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4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3700" y="382386"/>
            <a:ext cx="1491743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6973" y="382386"/>
            <a:ext cx="8390399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85" y="1073889"/>
            <a:ext cx="8184939" cy="4064627"/>
          </a:xfrm>
        </p:spPr>
        <p:txBody>
          <a:bodyPr anchor="b">
            <a:normAutofit/>
          </a:bodyPr>
          <a:lstStyle>
            <a:lvl1pPr>
              <a:defRPr sz="8397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085" y="5159782"/>
            <a:ext cx="7015661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99" b="1" i="0" cap="all" spc="400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704" y="6375679"/>
            <a:ext cx="1493558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7689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39845" y="6375679"/>
            <a:ext cx="1487179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3905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18938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973" y="2286000"/>
            <a:ext cx="479935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6065" y="2286000"/>
            <a:ext cx="479935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8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402" y="381001"/>
            <a:ext cx="10170051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6973" y="2909102"/>
            <a:ext cx="479935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136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136" y="2909102"/>
            <a:ext cx="479935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3" y="457200"/>
            <a:ext cx="3091310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52" y="920377"/>
            <a:ext cx="6156814" cy="4985124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4" y="1741336"/>
            <a:ext cx="3091310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4852" y="6375679"/>
            <a:ext cx="1233034" cy="348462"/>
          </a:xfrm>
        </p:spPr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2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9532" y="6375679"/>
            <a:ext cx="1232135" cy="345796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75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391" y="1"/>
            <a:ext cx="7353669" cy="6857999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2" y="457200"/>
            <a:ext cx="3091312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1741336"/>
            <a:ext cx="3091312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751" y="6375679"/>
            <a:ext cx="1232135" cy="348462"/>
          </a:xfrm>
        </p:spPr>
        <p:txBody>
          <a:bodyPr/>
          <a:lstStyle/>
          <a:p>
            <a:fld id="{EDF33987-6305-4E2A-BF18-EF013ECE927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1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6087" y="6375679"/>
            <a:ext cx="1234119" cy="345796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352" y="382385"/>
            <a:ext cx="10175671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286002"/>
            <a:ext cx="10175671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352" y="6375679"/>
            <a:ext cx="2329115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75679"/>
            <a:ext cx="4113728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9" y="6375679"/>
            <a:ext cx="2818665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594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5435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984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098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800" dirty="0"/>
              <a:t>The MCQ </a:t>
            </a:r>
            <a:br>
              <a:rPr lang="en-US" sz="7800" dirty="0"/>
            </a:br>
            <a:r>
              <a:rPr lang="en-US" sz="7800" dirty="0">
                <a:solidFill>
                  <a:schemeClr val="accent4"/>
                </a:solidFill>
              </a:rPr>
              <a:t>DECODED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Breaking through Stimulus-Based Questions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Stimulus #2 To answer this question: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2133600"/>
            <a:ext cx="3397499" cy="4164164"/>
          </a:xfrm>
        </p:spPr>
        <p:txBody>
          <a:bodyPr>
            <a:normAutofit/>
          </a:bodyPr>
          <a:lstStyle/>
          <a:p>
            <a:r>
              <a:rPr lang="en-US" sz="3000" dirty="0"/>
              <a:t>Which statement most accurately compares </a:t>
            </a:r>
            <a:r>
              <a:rPr lang="en-US" sz="3000"/>
              <a:t>the </a:t>
            </a:r>
            <a:r>
              <a:rPr lang="en-US" sz="3000" smtClean="0"/>
              <a:t>Angkor </a:t>
            </a:r>
            <a:r>
              <a:rPr lang="en-US" sz="3000" dirty="0"/>
              <a:t>and the Ottomans?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212" y="42416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Both </a:t>
            </a:r>
            <a:r>
              <a:rPr lang="en-US" dirty="0"/>
              <a:t>were empires consisting of a variety of ethnic groups united under a centralized government.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212" y="2086659"/>
            <a:ext cx="59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Both </a:t>
            </a:r>
            <a:r>
              <a:rPr lang="en-US" dirty="0"/>
              <a:t>practiced monotheistic religions but were surrounded by people who did not.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2" y="3545934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Both </a:t>
            </a:r>
            <a:r>
              <a:rPr lang="en-US" dirty="0"/>
              <a:t>rejected human sacrifice, even though their culture descended from ones that had used it.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212" y="514856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Both </a:t>
            </a:r>
            <a:r>
              <a:rPr lang="en-US" dirty="0"/>
              <a:t>traded extensively with outside groups, but the Aztec trade was primarily by sea rather than over land.</a:t>
            </a:r>
          </a:p>
        </p:txBody>
      </p:sp>
    </p:spTree>
    <p:extLst>
      <p:ext uri="{BB962C8B-B14F-4D97-AF65-F5344CB8AC3E}">
        <p14:creationId xmlns:p14="http://schemas.microsoft.com/office/powerpoint/2010/main" val="59615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time!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a look at Stimulus #3 and follow the steps for viewing and thinking about it…</a:t>
            </a:r>
          </a:p>
        </p:txBody>
      </p:sp>
    </p:spTree>
    <p:extLst>
      <p:ext uri="{BB962C8B-B14F-4D97-AF65-F5344CB8AC3E}">
        <p14:creationId xmlns:p14="http://schemas.microsoft.com/office/powerpoint/2010/main" val="310824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Stimulus #3 To answer this question: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2133600"/>
            <a:ext cx="3397499" cy="4164164"/>
          </a:xfrm>
        </p:spPr>
        <p:txBody>
          <a:bodyPr>
            <a:normAutofit/>
          </a:bodyPr>
          <a:lstStyle/>
          <a:p>
            <a:r>
              <a:rPr lang="en-US" sz="3000" dirty="0"/>
              <a:t>A historian would most likely use the image in Source 1 as support for which of the following assertions?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012" y="56265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Medieval </a:t>
            </a:r>
            <a:r>
              <a:rPr lang="en-US" dirty="0"/>
              <a:t>physicians based their attempts at cure on scientific knowledge and reason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012" y="2086659"/>
            <a:ext cx="598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The </a:t>
            </a:r>
            <a:r>
              <a:rPr lang="en-US" dirty="0"/>
              <a:t>Black Death affected Northern Italy more than Southern Italy.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012" y="3545934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Spiritual </a:t>
            </a:r>
            <a:r>
              <a:rPr lang="en-US" dirty="0"/>
              <a:t>healing sometimes referred to as the “shamanistic complex” was used in an unsuccessful attempt to cure Black Plague victims.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012" y="514856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European </a:t>
            </a:r>
            <a:r>
              <a:rPr lang="en-US" dirty="0"/>
              <a:t>society thought of the bubonic plague as a natural phenomenon that was out of God’s hands and couldn’t be stopped.</a:t>
            </a:r>
          </a:p>
        </p:txBody>
      </p:sp>
    </p:spTree>
    <p:extLst>
      <p:ext uri="{BB962C8B-B14F-4D97-AF65-F5344CB8AC3E}">
        <p14:creationId xmlns:p14="http://schemas.microsoft.com/office/powerpoint/2010/main" val="389154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Stimulus #3 To answer this question: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2133600"/>
            <a:ext cx="3473700" cy="4164164"/>
          </a:xfrm>
        </p:spPr>
        <p:txBody>
          <a:bodyPr>
            <a:normAutofit/>
          </a:bodyPr>
          <a:lstStyle/>
          <a:p>
            <a:r>
              <a:rPr lang="en-US" sz="3000" dirty="0"/>
              <a:t>Based on your knowledge of world history, one long-term effect of the bubonic plague was -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812" y="56265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a </a:t>
            </a:r>
            <a:r>
              <a:rPr lang="en-US" dirty="0"/>
              <a:t>shortage of workers led to a need for the creation of labor savings devices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812" y="1943308"/>
            <a:ext cx="583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Europe </a:t>
            </a:r>
            <a:r>
              <a:rPr lang="en-US" dirty="0"/>
              <a:t>immediately went into a medical revolution after 1350 where causes of plague were studied and treatments were effectively developed.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368443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the </a:t>
            </a:r>
            <a:r>
              <a:rPr lang="en-US" dirty="0"/>
              <a:t>power of the Catholic church would increase at the expense of absolute rulers.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012" y="514856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a </a:t>
            </a:r>
            <a:r>
              <a:rPr lang="en-US" dirty="0"/>
              <a:t>weakened Europe would blend isolationist ideologies with a strong religious zeal which would last until the 18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</p:txBody>
      </p:sp>
    </p:spTree>
    <p:extLst>
      <p:ext uri="{BB962C8B-B14F-4D97-AF65-F5344CB8AC3E}">
        <p14:creationId xmlns:p14="http://schemas.microsoft.com/office/powerpoint/2010/main" val="378460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Fist</a:t>
            </a:r>
            <a:br>
              <a:rPr lang="en-US" dirty="0"/>
            </a:br>
            <a:r>
              <a:rPr lang="en-US" dirty="0"/>
              <a:t>to</a:t>
            </a:r>
            <a:br>
              <a:rPr lang="en-US" dirty="0"/>
            </a:br>
            <a:r>
              <a:rPr lang="en-US" dirty="0"/>
              <a:t>five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 you feel about MCQs now?</a:t>
            </a:r>
          </a:p>
        </p:txBody>
      </p:sp>
    </p:spTree>
    <p:extLst>
      <p:ext uri="{BB962C8B-B14F-4D97-AF65-F5344CB8AC3E}">
        <p14:creationId xmlns:p14="http://schemas.microsoft.com/office/powerpoint/2010/main" val="160593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First, the </a:t>
            </a:r>
            <a:r>
              <a:rPr lang="en-US"/>
              <a:t>thought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51" y="1676400"/>
            <a:ext cx="10175671" cy="4343400"/>
          </a:xfrm>
        </p:spPr>
        <p:txBody>
          <a:bodyPr>
            <a:normAutofit/>
          </a:bodyPr>
          <a:lstStyle/>
          <a:p>
            <a:r>
              <a:rPr lang="en-US" sz="3000" dirty="0"/>
              <a:t>Read /examine the stimulus</a:t>
            </a:r>
            <a:br>
              <a:rPr lang="en-US" sz="3000" dirty="0"/>
            </a:br>
            <a:endParaRPr lang="en-US" sz="3000" dirty="0"/>
          </a:p>
          <a:p>
            <a:r>
              <a:rPr lang="en-US" sz="3000" dirty="0"/>
              <a:t>Make sure you understand what it says and or means as well as </a:t>
            </a:r>
            <a:r>
              <a:rPr lang="en-US" sz="3000" u="sng" dirty="0"/>
              <a:t>who said </a:t>
            </a:r>
            <a:r>
              <a:rPr lang="en-US" sz="3000" dirty="0"/>
              <a:t>or </a:t>
            </a:r>
            <a:r>
              <a:rPr lang="en-US" sz="3000" u="sng" dirty="0"/>
              <a:t>created it</a:t>
            </a:r>
            <a:r>
              <a:rPr lang="en-US" sz="3000" dirty="0"/>
              <a:t> and </a:t>
            </a:r>
            <a:r>
              <a:rPr lang="en-US" sz="3000" u="sng" dirty="0"/>
              <a:t>when</a:t>
            </a:r>
            <a:r>
              <a:rPr lang="en-US" sz="3000" dirty="0"/>
              <a:t> – all of these things make a difference!</a:t>
            </a:r>
            <a:br>
              <a:rPr lang="en-US" sz="3000" dirty="0"/>
            </a:br>
            <a:endParaRPr lang="en-US" sz="3000" dirty="0"/>
          </a:p>
          <a:p>
            <a:r>
              <a:rPr lang="en-US" sz="3000" dirty="0"/>
              <a:t>Stop for a moment and think to yourself, “What do I know about this?”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Next, the 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52" y="1828800"/>
            <a:ext cx="10175671" cy="359359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Read the question carefully, and consider what it’s asking you:</a:t>
            </a:r>
          </a:p>
          <a:p>
            <a:pPr lvl="1"/>
            <a:r>
              <a:rPr lang="en-US" sz="2800" dirty="0"/>
              <a:t>What does it want you to extrapolate from the stimulus? </a:t>
            </a:r>
            <a:endParaRPr lang="en-US" sz="2800" dirty="0" smtClean="0"/>
          </a:p>
          <a:p>
            <a:pPr lvl="1"/>
            <a:r>
              <a:rPr lang="en-US" sz="2800" dirty="0" smtClean="0"/>
              <a:t>What information CAN you get from the </a:t>
            </a:r>
            <a:r>
              <a:rPr lang="en-US" sz="2800" dirty="0" err="1" smtClean="0"/>
              <a:t>stimuls</a:t>
            </a:r>
            <a:r>
              <a:rPr lang="en-US" sz="2800" dirty="0" smtClean="0"/>
              <a:t>?</a:t>
            </a:r>
            <a:endParaRPr lang="en-US" sz="2800" dirty="0"/>
          </a:p>
          <a:p>
            <a:pPr lvl="1"/>
            <a:r>
              <a:rPr lang="en-US" sz="2800" dirty="0"/>
              <a:t>What connections does it want you to make?</a:t>
            </a:r>
          </a:p>
          <a:p>
            <a:pPr lvl="1"/>
            <a:r>
              <a:rPr lang="en-US" sz="2800" dirty="0"/>
              <a:t>What historical knowledge will you need to answer the question?</a:t>
            </a:r>
            <a:br>
              <a:rPr lang="en-US" sz="2800" dirty="0"/>
            </a:br>
            <a:endParaRPr lang="en-US" sz="2800" dirty="0"/>
          </a:p>
          <a:p>
            <a:r>
              <a:rPr lang="en-US" sz="3000" dirty="0"/>
              <a:t>Ask yourself:  “What do I know about this?”</a:t>
            </a:r>
          </a:p>
        </p:txBody>
      </p:sp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Finally, the Answer Choices: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370012" y="2438400"/>
            <a:ext cx="9104640" cy="4000500"/>
          </a:xfrm>
        </p:spPr>
        <p:txBody>
          <a:bodyPr>
            <a:normAutofit/>
          </a:bodyPr>
          <a:lstStyle/>
          <a:p>
            <a:r>
              <a:rPr lang="en-US" sz="3000" dirty="0"/>
              <a:t>Is the answer choice historically accurate?  </a:t>
            </a:r>
            <a:br>
              <a:rPr lang="en-US" sz="3000" dirty="0"/>
            </a:br>
            <a:endParaRPr lang="en-US" sz="3000" dirty="0"/>
          </a:p>
          <a:p>
            <a:r>
              <a:rPr lang="en-US" sz="3000" dirty="0"/>
              <a:t>Does the answer connect with the stimulus? </a:t>
            </a:r>
            <a:r>
              <a:rPr lang="en-US" sz="3000" dirty="0" smtClean="0"/>
              <a:t>Can I get this answer from the information in the stimulus?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  <a:p>
            <a:r>
              <a:rPr lang="en-US" sz="3000" dirty="0"/>
              <a:t>How does each answer connect with the stimulus AND with what I already know about this?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1412" y="1447800"/>
            <a:ext cx="967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3"/>
                </a:solidFill>
              </a:rPr>
              <a:t>For each of the answer choices, consider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a look at Stimulus #1 and follow the steps for reading and thinking about it…</a:t>
            </a: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Stimulus #1 To answer this question: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3" y="2133600"/>
            <a:ext cx="3091310" cy="4164164"/>
          </a:xfrm>
        </p:spPr>
        <p:txBody>
          <a:bodyPr>
            <a:normAutofit/>
          </a:bodyPr>
          <a:lstStyle/>
          <a:p>
            <a:r>
              <a:rPr lang="en-US" sz="3000" dirty="0"/>
              <a:t>Since merchants often were delayed in foreign ports for lengthy periods of time, they frequently…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812" y="686203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became </a:t>
            </a:r>
            <a:r>
              <a:rPr lang="en-US" dirty="0"/>
              <a:t>involved in local political affairs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812" y="2133600"/>
            <a:ext cx="606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married </a:t>
            </a:r>
            <a:r>
              <a:rPr lang="en-US" dirty="0"/>
              <a:t>and converted their wives to their religion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3684433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lost </a:t>
            </a:r>
            <a:r>
              <a:rPr lang="en-US" dirty="0"/>
              <a:t>their connection to the culture of their homeland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1812" y="5287059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settled </a:t>
            </a:r>
            <a:r>
              <a:rPr lang="en-US" dirty="0"/>
              <a:t>in the foreign port and converted to the local faith</a:t>
            </a:r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Socrative.com</a:t>
            </a:r>
          </a:p>
          <a:p>
            <a:pPr>
              <a:buFontTx/>
              <a:buChar char="-"/>
            </a:pPr>
            <a:r>
              <a:rPr lang="en-US" dirty="0" smtClean="0"/>
              <a:t>Student Log In</a:t>
            </a:r>
          </a:p>
          <a:p>
            <a:pPr>
              <a:buFontTx/>
              <a:buChar char="-"/>
            </a:pPr>
            <a:r>
              <a:rPr lang="en-US" dirty="0" smtClean="0"/>
              <a:t>Room Name: 09E857B4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again!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a look at Stimulus #2 and follow the steps for viewing and thinking about it…</a:t>
            </a:r>
          </a:p>
        </p:txBody>
      </p:sp>
    </p:spTree>
    <p:extLst>
      <p:ext uri="{BB962C8B-B14F-4D97-AF65-F5344CB8AC3E}">
        <p14:creationId xmlns:p14="http://schemas.microsoft.com/office/powerpoint/2010/main" val="5203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Stimulus #2 To answer this question: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2133600"/>
            <a:ext cx="3397499" cy="4164164"/>
          </a:xfrm>
        </p:spPr>
        <p:txBody>
          <a:bodyPr>
            <a:normAutofit/>
          </a:bodyPr>
          <a:lstStyle/>
          <a:p>
            <a:r>
              <a:rPr lang="en-US" sz="3000" dirty="0"/>
              <a:t>One clear difference between the </a:t>
            </a:r>
            <a:r>
              <a:rPr lang="en-US" sz="3000" dirty="0" smtClean="0"/>
              <a:t>Ottoman </a:t>
            </a:r>
            <a:r>
              <a:rPr lang="en-US" sz="3000" dirty="0"/>
              <a:t>and the </a:t>
            </a:r>
            <a:r>
              <a:rPr lang="en-US" sz="3000" dirty="0" smtClean="0"/>
              <a:t>Angkor </a:t>
            </a:r>
            <a:r>
              <a:rPr lang="en-US" sz="3000" dirty="0"/>
              <a:t>Kingdom was that the </a:t>
            </a:r>
            <a:r>
              <a:rPr lang="en-US" sz="3000" dirty="0" smtClean="0"/>
              <a:t>Ottoman </a:t>
            </a:r>
            <a:r>
              <a:rPr lang="en-US" sz="3000" dirty="0"/>
              <a:t>-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812" y="686203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used </a:t>
            </a:r>
            <a:r>
              <a:rPr lang="en-US" dirty="0"/>
              <a:t>irrigation less widely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812" y="2133600"/>
            <a:ext cx="606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had </a:t>
            </a:r>
            <a:r>
              <a:rPr lang="en-US" dirty="0"/>
              <a:t>less religious diversity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3733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had </a:t>
            </a:r>
            <a:r>
              <a:rPr lang="en-US" dirty="0"/>
              <a:t>a less powerful leader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1812" y="5410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used </a:t>
            </a:r>
            <a:r>
              <a:rPr lang="en-US" dirty="0"/>
              <a:t>a more accurate calendar</a:t>
            </a:r>
          </a:p>
        </p:txBody>
      </p:sp>
    </p:spTree>
    <p:extLst>
      <p:ext uri="{BB962C8B-B14F-4D97-AF65-F5344CB8AC3E}">
        <p14:creationId xmlns:p14="http://schemas.microsoft.com/office/powerpoint/2010/main" val="110944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DB7D7-727B-44D4-8100-B4DA40A1A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605</Words>
  <Application>Microsoft Office PowerPoint</Application>
  <PresentationFormat>Custom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Gill Sans MT</vt:lpstr>
      <vt:lpstr>Impact</vt:lpstr>
      <vt:lpstr>Badge</vt:lpstr>
      <vt:lpstr>The MCQ  DECODED</vt:lpstr>
      <vt:lpstr>First, the thought process:</vt:lpstr>
      <vt:lpstr>Next, the Question:</vt:lpstr>
      <vt:lpstr>Finally, the Answer Choices:</vt:lpstr>
      <vt:lpstr>Let’s try it!</vt:lpstr>
      <vt:lpstr>Use Stimulus #1 To answer this question:</vt:lpstr>
      <vt:lpstr>PowerPoint Presentation</vt:lpstr>
      <vt:lpstr>Let’s try it again!</vt:lpstr>
      <vt:lpstr>Use Stimulus #2 To answer this question:</vt:lpstr>
      <vt:lpstr>Use Stimulus #2 To answer this question:</vt:lpstr>
      <vt:lpstr>One more time!</vt:lpstr>
      <vt:lpstr>Use Stimulus #3 To answer this question:</vt:lpstr>
      <vt:lpstr>Use Stimulus #3 To answer this question:</vt:lpstr>
      <vt:lpstr>Fist to five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2016-12-08T04:15:09Z</dcterms:created>
  <dcterms:modified xsi:type="dcterms:W3CDTF">2017-02-15T20:45:25Z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